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370" r:id="rId3"/>
    <p:sldId id="257" r:id="rId4"/>
    <p:sldId id="369" r:id="rId5"/>
    <p:sldId id="258" r:id="rId6"/>
    <p:sldId id="263" r:id="rId7"/>
    <p:sldId id="264" r:id="rId8"/>
    <p:sldId id="259" r:id="rId9"/>
    <p:sldId id="260" r:id="rId10"/>
    <p:sldId id="265" r:id="rId11"/>
    <p:sldId id="266" r:id="rId12"/>
    <p:sldId id="267" r:id="rId13"/>
    <p:sldId id="268" r:id="rId14"/>
    <p:sldId id="269" r:id="rId15"/>
    <p:sldId id="270" r:id="rId16"/>
    <p:sldId id="271" r:id="rId17"/>
    <p:sldId id="272" r:id="rId18"/>
    <p:sldId id="277" r:id="rId19"/>
    <p:sldId id="273" r:id="rId20"/>
    <p:sldId id="274" r:id="rId21"/>
    <p:sldId id="275" r:id="rId22"/>
    <p:sldId id="278" r:id="rId23"/>
    <p:sldId id="279" r:id="rId24"/>
    <p:sldId id="280" r:id="rId25"/>
    <p:sldId id="281" r:id="rId26"/>
    <p:sldId id="282" r:id="rId27"/>
    <p:sldId id="283" r:id="rId28"/>
    <p:sldId id="284" r:id="rId29"/>
    <p:sldId id="347" r:id="rId30"/>
    <p:sldId id="348" r:id="rId31"/>
    <p:sldId id="285" r:id="rId32"/>
    <p:sldId id="286" r:id="rId33"/>
    <p:sldId id="287" r:id="rId34"/>
    <p:sldId id="288" r:id="rId35"/>
    <p:sldId id="289" r:id="rId36"/>
    <p:sldId id="290" r:id="rId37"/>
    <p:sldId id="291" r:id="rId38"/>
    <p:sldId id="292" r:id="rId39"/>
    <p:sldId id="293" r:id="rId40"/>
    <p:sldId id="309" r:id="rId41"/>
    <p:sldId id="294" r:id="rId42"/>
    <p:sldId id="295" r:id="rId43"/>
    <p:sldId id="322" r:id="rId44"/>
    <p:sldId id="350" r:id="rId45"/>
    <p:sldId id="351" r:id="rId46"/>
    <p:sldId id="305" r:id="rId47"/>
    <p:sldId id="306" r:id="rId48"/>
    <p:sldId id="307" r:id="rId49"/>
    <p:sldId id="308" r:id="rId50"/>
    <p:sldId id="311" r:id="rId51"/>
    <p:sldId id="312" r:id="rId52"/>
    <p:sldId id="313" r:id="rId53"/>
    <p:sldId id="314" r:id="rId54"/>
    <p:sldId id="315" r:id="rId55"/>
    <p:sldId id="316" r:id="rId56"/>
    <p:sldId id="317" r:id="rId57"/>
    <p:sldId id="319" r:id="rId58"/>
    <p:sldId id="320" r:id="rId59"/>
    <p:sldId id="321" r:id="rId60"/>
    <p:sldId id="324" r:id="rId61"/>
    <p:sldId id="352" r:id="rId62"/>
    <p:sldId id="353" r:id="rId63"/>
    <p:sldId id="326" r:id="rId64"/>
    <p:sldId id="328" r:id="rId65"/>
    <p:sldId id="329" r:id="rId66"/>
    <p:sldId id="330" r:id="rId67"/>
    <p:sldId id="358" r:id="rId68"/>
    <p:sldId id="331" r:id="rId69"/>
    <p:sldId id="332" r:id="rId70"/>
    <p:sldId id="333" r:id="rId71"/>
    <p:sldId id="334" r:id="rId72"/>
    <p:sldId id="335" r:id="rId73"/>
    <p:sldId id="356" r:id="rId74"/>
    <p:sldId id="357" r:id="rId75"/>
    <p:sldId id="336" r:id="rId76"/>
    <p:sldId id="337" r:id="rId77"/>
    <p:sldId id="338" r:id="rId78"/>
    <p:sldId id="339" r:id="rId79"/>
    <p:sldId id="340" r:id="rId80"/>
    <p:sldId id="341" r:id="rId81"/>
    <p:sldId id="342" r:id="rId82"/>
    <p:sldId id="343" r:id="rId83"/>
    <p:sldId id="344" r:id="rId84"/>
    <p:sldId id="345" r:id="rId85"/>
    <p:sldId id="359" r:id="rId86"/>
    <p:sldId id="361" r:id="rId87"/>
    <p:sldId id="362" r:id="rId88"/>
    <p:sldId id="363" r:id="rId89"/>
    <p:sldId id="364" r:id="rId90"/>
    <p:sldId id="365" r:id="rId91"/>
    <p:sldId id="366" r:id="rId92"/>
    <p:sldId id="367" r:id="rId93"/>
    <p:sldId id="368" r:id="rId94"/>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94A4"/>
    <a:srgbClr val="633269"/>
    <a:srgbClr val="D76735"/>
    <a:srgbClr val="9BAE04"/>
    <a:srgbClr val="7F0615"/>
    <a:srgbClr val="857B02"/>
    <a:srgbClr val="0A1D45"/>
    <a:srgbClr val="DDB321"/>
    <a:srgbClr val="0A4C7C"/>
    <a:srgbClr val="6431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13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6" Type="http://schemas.openxmlformats.org/officeDocument/2006/relationships/image" Target="../media/image34.png"/><Relationship Id="rId21" Type="http://schemas.openxmlformats.org/officeDocument/2006/relationships/image" Target="../media/image29.png"/><Relationship Id="rId42" Type="http://schemas.openxmlformats.org/officeDocument/2006/relationships/image" Target="../media/image50.png"/><Relationship Id="rId47" Type="http://schemas.openxmlformats.org/officeDocument/2006/relationships/image" Target="../media/image55.png"/><Relationship Id="rId63" Type="http://schemas.openxmlformats.org/officeDocument/2006/relationships/image" Target="../media/image71.png"/><Relationship Id="rId68" Type="http://schemas.openxmlformats.org/officeDocument/2006/relationships/image" Target="../media/image76.png"/><Relationship Id="rId84" Type="http://schemas.openxmlformats.org/officeDocument/2006/relationships/image" Target="../media/image92.png"/><Relationship Id="rId16" Type="http://schemas.openxmlformats.org/officeDocument/2006/relationships/image" Target="../media/image24.png"/><Relationship Id="rId11" Type="http://schemas.openxmlformats.org/officeDocument/2006/relationships/image" Target="../media/image19.png"/><Relationship Id="rId32" Type="http://schemas.openxmlformats.org/officeDocument/2006/relationships/image" Target="../media/image40.png"/><Relationship Id="rId37" Type="http://schemas.openxmlformats.org/officeDocument/2006/relationships/image" Target="../media/image45.png"/><Relationship Id="rId53" Type="http://schemas.openxmlformats.org/officeDocument/2006/relationships/image" Target="../media/image61.png"/><Relationship Id="rId58" Type="http://schemas.openxmlformats.org/officeDocument/2006/relationships/image" Target="../media/image66.png"/><Relationship Id="rId74" Type="http://schemas.openxmlformats.org/officeDocument/2006/relationships/image" Target="../media/image82.png"/><Relationship Id="rId79" Type="http://schemas.openxmlformats.org/officeDocument/2006/relationships/image" Target="../media/image87.png"/><Relationship Id="rId5" Type="http://schemas.openxmlformats.org/officeDocument/2006/relationships/image" Target="../media/image13.png"/><Relationship Id="rId19" Type="http://schemas.openxmlformats.org/officeDocument/2006/relationships/image" Target="../media/image2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png"/><Relationship Id="rId56" Type="http://schemas.openxmlformats.org/officeDocument/2006/relationships/image" Target="../media/image64.png"/><Relationship Id="rId64" Type="http://schemas.openxmlformats.org/officeDocument/2006/relationships/image" Target="../media/image72.png"/><Relationship Id="rId69" Type="http://schemas.openxmlformats.org/officeDocument/2006/relationships/image" Target="../media/image77.png"/><Relationship Id="rId77" Type="http://schemas.openxmlformats.org/officeDocument/2006/relationships/image" Target="../media/image85.png"/><Relationship Id="rId8" Type="http://schemas.openxmlformats.org/officeDocument/2006/relationships/image" Target="../media/image16.png"/><Relationship Id="rId51" Type="http://schemas.openxmlformats.org/officeDocument/2006/relationships/image" Target="../media/image59.png"/><Relationship Id="rId72" Type="http://schemas.openxmlformats.org/officeDocument/2006/relationships/image" Target="../media/image80.png"/><Relationship Id="rId80" Type="http://schemas.openxmlformats.org/officeDocument/2006/relationships/image" Target="../media/image88.png"/><Relationship Id="rId85" Type="http://schemas.openxmlformats.org/officeDocument/2006/relationships/image" Target="../media/image93.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59" Type="http://schemas.openxmlformats.org/officeDocument/2006/relationships/image" Target="../media/image67.png"/><Relationship Id="rId67" Type="http://schemas.openxmlformats.org/officeDocument/2006/relationships/image" Target="../media/image75.png"/><Relationship Id="rId20" Type="http://schemas.openxmlformats.org/officeDocument/2006/relationships/image" Target="../media/image28.png"/><Relationship Id="rId41" Type="http://schemas.openxmlformats.org/officeDocument/2006/relationships/image" Target="../media/image49.png"/><Relationship Id="rId54" Type="http://schemas.openxmlformats.org/officeDocument/2006/relationships/image" Target="../media/image62.png"/><Relationship Id="rId62" Type="http://schemas.openxmlformats.org/officeDocument/2006/relationships/image" Target="../media/image70.png"/><Relationship Id="rId70" Type="http://schemas.openxmlformats.org/officeDocument/2006/relationships/image" Target="../media/image78.png"/><Relationship Id="rId75" Type="http://schemas.openxmlformats.org/officeDocument/2006/relationships/image" Target="../media/image83.png"/><Relationship Id="rId83" Type="http://schemas.openxmlformats.org/officeDocument/2006/relationships/image" Target="../media/image91.png"/><Relationship Id="rId1" Type="http://schemas.openxmlformats.org/officeDocument/2006/relationships/slideMaster" Target="../slideMasters/slideMaster1.xml"/><Relationship Id="rId6" Type="http://schemas.openxmlformats.org/officeDocument/2006/relationships/image" Target="../media/image14.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png"/><Relationship Id="rId57" Type="http://schemas.openxmlformats.org/officeDocument/2006/relationships/image" Target="../media/image65.png"/><Relationship Id="rId10" Type="http://schemas.openxmlformats.org/officeDocument/2006/relationships/image" Target="../media/image18.png"/><Relationship Id="rId31" Type="http://schemas.openxmlformats.org/officeDocument/2006/relationships/image" Target="../media/image39.png"/><Relationship Id="rId44" Type="http://schemas.openxmlformats.org/officeDocument/2006/relationships/image" Target="../media/image52.png"/><Relationship Id="rId52" Type="http://schemas.openxmlformats.org/officeDocument/2006/relationships/image" Target="../media/image60.png"/><Relationship Id="rId60" Type="http://schemas.openxmlformats.org/officeDocument/2006/relationships/image" Target="../media/image68.png"/><Relationship Id="rId65" Type="http://schemas.openxmlformats.org/officeDocument/2006/relationships/image" Target="../media/image73.png"/><Relationship Id="rId73" Type="http://schemas.openxmlformats.org/officeDocument/2006/relationships/image" Target="../media/image81.png"/><Relationship Id="rId78" Type="http://schemas.openxmlformats.org/officeDocument/2006/relationships/image" Target="../media/image86.png"/><Relationship Id="rId81" Type="http://schemas.openxmlformats.org/officeDocument/2006/relationships/image" Target="../media/image89.png"/><Relationship Id="rId86" Type="http://schemas.openxmlformats.org/officeDocument/2006/relationships/image" Target="../media/image94.png"/><Relationship Id="rId4" Type="http://schemas.openxmlformats.org/officeDocument/2006/relationships/image" Target="../media/image12.png"/><Relationship Id="rId9"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png"/><Relationship Id="rId39" Type="http://schemas.openxmlformats.org/officeDocument/2006/relationships/image" Target="../media/image47.png"/><Relationship Id="rId34" Type="http://schemas.openxmlformats.org/officeDocument/2006/relationships/image" Target="../media/image42.png"/><Relationship Id="rId50" Type="http://schemas.openxmlformats.org/officeDocument/2006/relationships/image" Target="../media/image58.png"/><Relationship Id="rId55" Type="http://schemas.openxmlformats.org/officeDocument/2006/relationships/image" Target="../media/image63.png"/><Relationship Id="rId76" Type="http://schemas.openxmlformats.org/officeDocument/2006/relationships/image" Target="../media/image84.png"/><Relationship Id="rId7" Type="http://schemas.openxmlformats.org/officeDocument/2006/relationships/image" Target="../media/image15.png"/><Relationship Id="rId71" Type="http://schemas.openxmlformats.org/officeDocument/2006/relationships/image" Target="../media/image79.png"/><Relationship Id="rId2" Type="http://schemas.openxmlformats.org/officeDocument/2006/relationships/image" Target="../media/image10.png"/><Relationship Id="rId29" Type="http://schemas.openxmlformats.org/officeDocument/2006/relationships/image" Target="../media/image37.png"/><Relationship Id="rId24" Type="http://schemas.openxmlformats.org/officeDocument/2006/relationships/image" Target="../media/image32.png"/><Relationship Id="rId40" Type="http://schemas.openxmlformats.org/officeDocument/2006/relationships/image" Target="../media/image48.png"/><Relationship Id="rId45" Type="http://schemas.openxmlformats.org/officeDocument/2006/relationships/image" Target="../media/image53.png"/><Relationship Id="rId66" Type="http://schemas.openxmlformats.org/officeDocument/2006/relationships/image" Target="../media/image74.png"/><Relationship Id="rId61" Type="http://schemas.openxmlformats.org/officeDocument/2006/relationships/image" Target="../media/image69.png"/><Relationship Id="rId82" Type="http://schemas.openxmlformats.org/officeDocument/2006/relationships/image" Target="../media/image9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Diapositiva de título">
    <p:spTree>
      <p:nvGrpSpPr>
        <p:cNvPr id="1" name=""/>
        <p:cNvGrpSpPr/>
        <p:nvPr/>
      </p:nvGrpSpPr>
      <p:grpSpPr>
        <a:xfrm>
          <a:off x="0" y="0"/>
          <a:ext cx="0" cy="0"/>
          <a:chOff x="0" y="0"/>
          <a:chExt cx="0" cy="0"/>
        </a:xfrm>
      </p:grpSpPr>
      <p:pic>
        <p:nvPicPr>
          <p:cNvPr id="5" name="4 Imagen"/>
          <p:cNvPicPr>
            <a:picLocks noChangeAspect="1"/>
          </p:cNvPicPr>
          <p:nvPr userDrawn="1"/>
        </p:nvPicPr>
        <p:blipFill rotWithShape="1">
          <a:blip r:embed="rId2">
            <a:extLst>
              <a:ext uri="{28A0092B-C50C-407E-A947-70E740481C1C}">
                <a14:useLocalDpi xmlns:a14="http://schemas.microsoft.com/office/drawing/2010/main" val="0"/>
              </a:ext>
            </a:extLst>
          </a:blip>
          <a:srcRect r="25767"/>
          <a:stretch/>
        </p:blipFill>
        <p:spPr>
          <a:xfrm>
            <a:off x="377" y="283"/>
            <a:ext cx="6787285" cy="6857434"/>
          </a:xfrm>
          <a:prstGeom prst="rect">
            <a:avLst/>
          </a:prstGeom>
        </p:spPr>
      </p:pic>
      <p:sp>
        <p:nvSpPr>
          <p:cNvPr id="6" name="5 Marcador de número de diapositiva"/>
          <p:cNvSpPr>
            <a:spLocks noGrp="1"/>
          </p:cNvSpPr>
          <p:nvPr>
            <p:ph type="sldNum" sz="quarter" idx="12"/>
          </p:nvPr>
        </p:nvSpPr>
        <p:spPr>
          <a:xfrm>
            <a:off x="8100392" y="6160219"/>
            <a:ext cx="586408" cy="365125"/>
          </a:xfrm>
        </p:spPr>
        <p:txBody>
          <a:bodyPr/>
          <a:lstStyle/>
          <a:p>
            <a:fld id="{E60061AB-E3E3-4B82-98B1-945D99ABF5FB}" type="slidenum">
              <a:rPr lang="es-ES" smtClean="0"/>
              <a:pPr/>
              <a:t>‹N›</a:t>
            </a:fld>
            <a:endParaRPr lang="es-ES" dirty="0"/>
          </a:p>
        </p:txBody>
      </p:sp>
      <p:sp>
        <p:nvSpPr>
          <p:cNvPr id="3" name="2 Subtítulo"/>
          <p:cNvSpPr>
            <a:spLocks noGrp="1"/>
          </p:cNvSpPr>
          <p:nvPr>
            <p:ph type="subTitle" idx="1" hasCustomPrompt="1"/>
          </p:nvPr>
        </p:nvSpPr>
        <p:spPr>
          <a:xfrm>
            <a:off x="317947" y="2852936"/>
            <a:ext cx="6400800" cy="1152128"/>
          </a:xfrm>
        </p:spPr>
        <p:txBody>
          <a:bodyPr>
            <a:normAutofit/>
          </a:bodyPr>
          <a:lstStyle>
            <a:lvl1pPr marL="0" indent="0" algn="l">
              <a:buNone/>
              <a:defRPr sz="1800"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err="1"/>
              <a:t>Subheading</a:t>
            </a:r>
            <a:r>
              <a:rPr lang="es-ES" dirty="0"/>
              <a:t> (</a:t>
            </a:r>
            <a:r>
              <a:rPr lang="es-ES" dirty="0" err="1"/>
              <a:t>arial</a:t>
            </a:r>
            <a:r>
              <a:rPr lang="es-ES" dirty="0"/>
              <a:t> 18, </a:t>
            </a:r>
            <a:r>
              <a:rPr lang="es-ES" dirty="0" err="1"/>
              <a:t>white</a:t>
            </a:r>
            <a:r>
              <a:rPr lang="es-ES" dirty="0"/>
              <a:t>)</a:t>
            </a:r>
          </a:p>
        </p:txBody>
      </p:sp>
      <p:sp>
        <p:nvSpPr>
          <p:cNvPr id="2" name="1 Título"/>
          <p:cNvSpPr>
            <a:spLocks noGrp="1"/>
          </p:cNvSpPr>
          <p:nvPr>
            <p:ph type="ctrTitle" hasCustomPrompt="1"/>
          </p:nvPr>
        </p:nvSpPr>
        <p:spPr>
          <a:xfrm>
            <a:off x="317946" y="2564904"/>
            <a:ext cx="6846341" cy="288032"/>
          </a:xfrm>
        </p:spPr>
        <p:txBody>
          <a:bodyPr>
            <a:noAutofit/>
          </a:bodyPr>
          <a:lstStyle>
            <a:lvl1pPr algn="l">
              <a:defRPr sz="2000" b="1" baseline="0">
                <a:solidFill>
                  <a:schemeClr val="bg1"/>
                </a:solidFill>
                <a:latin typeface="Arial" pitchFamily="34" charset="0"/>
                <a:cs typeface="Arial" pitchFamily="34" charset="0"/>
              </a:defRPr>
            </a:lvl1pPr>
          </a:lstStyle>
          <a:p>
            <a:r>
              <a:rPr lang="es-ES" dirty="0" err="1"/>
              <a:t>Headline</a:t>
            </a:r>
            <a:r>
              <a:rPr lang="es-ES" dirty="0"/>
              <a:t> (</a:t>
            </a:r>
            <a:r>
              <a:rPr lang="es-ES" dirty="0" err="1"/>
              <a:t>arial</a:t>
            </a:r>
            <a:r>
              <a:rPr lang="es-ES" dirty="0"/>
              <a:t> 30, </a:t>
            </a:r>
            <a:r>
              <a:rPr lang="es-ES" dirty="0" err="1"/>
              <a:t>bold</a:t>
            </a:r>
            <a:r>
              <a:rPr lang="es-ES" dirty="0"/>
              <a:t>, </a:t>
            </a:r>
            <a:r>
              <a:rPr lang="es-ES" dirty="0" err="1"/>
              <a:t>white</a:t>
            </a:r>
            <a:r>
              <a:rPr lang="es-ES" dirty="0"/>
              <a:t>)</a:t>
            </a:r>
          </a:p>
        </p:txBody>
      </p:sp>
    </p:spTree>
    <p:extLst>
      <p:ext uri="{BB962C8B-B14F-4D97-AF65-F5344CB8AC3E}">
        <p14:creationId xmlns:p14="http://schemas.microsoft.com/office/powerpoint/2010/main" val="4254501843"/>
      </p:ext>
    </p:extLst>
  </p:cSld>
  <p:clrMapOvr>
    <a:masterClrMapping/>
  </p:clrMapOvr>
  <mc:AlternateContent xmlns:mc="http://schemas.openxmlformats.org/markup-compatibility/2006" xmlns:p14="http://schemas.microsoft.com/office/powerpoint/2010/main">
    <mc:Choice Requires="p14">
      <p:transition p14:dur="10"/>
    </mc:Choice>
    <mc:Fallback xmlns="" xmlns:mv="urn:schemas-microsoft-com:mac:vml">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ítulo y objetos">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fld id="{ACFAEEE9-AD6A-4121-B8FF-B12D6A452F01}" type="slidenum">
              <a:rPr lang="es-ES" smtClean="0"/>
              <a:pPr/>
              <a:t>‹N›</a:t>
            </a:fld>
            <a:endParaRPr lang="es-ES"/>
          </a:p>
        </p:txBody>
      </p:sp>
      <p:sp>
        <p:nvSpPr>
          <p:cNvPr id="12" name="11 Marcador de texto"/>
          <p:cNvSpPr>
            <a:spLocks noGrp="1"/>
          </p:cNvSpPr>
          <p:nvPr>
            <p:ph type="body" sz="quarter" idx="13" hasCustomPrompt="1"/>
          </p:nvPr>
        </p:nvSpPr>
        <p:spPr>
          <a:xfrm>
            <a:off x="683568" y="1988840"/>
            <a:ext cx="5832475" cy="504205"/>
          </a:xfrm>
        </p:spPr>
        <p:txBody>
          <a:bodyPr>
            <a:normAutofit/>
          </a:bodyPr>
          <a:lstStyle>
            <a:lvl1pPr marL="0" indent="0">
              <a:buNone/>
              <a:defRPr sz="2400" b="1" baseline="0">
                <a:solidFill>
                  <a:srgbClr val="9AAE04"/>
                </a:solidFill>
                <a:latin typeface="Arial" pitchFamily="34" charset="0"/>
                <a:cs typeface="Arial" pitchFamily="34" charset="0"/>
              </a:defRPr>
            </a:lvl1pPr>
          </a:lstStyle>
          <a:p>
            <a:pPr lvl="0"/>
            <a:r>
              <a:rPr lang="es-ES" dirty="0" err="1"/>
              <a:t>Headline</a:t>
            </a:r>
            <a:r>
              <a:rPr lang="es-ES" dirty="0"/>
              <a:t> (</a:t>
            </a:r>
            <a:r>
              <a:rPr lang="es-ES" dirty="0" err="1"/>
              <a:t>arial</a:t>
            </a:r>
            <a:r>
              <a:rPr lang="es-ES" dirty="0"/>
              <a:t> 24 </a:t>
            </a:r>
            <a:r>
              <a:rPr lang="es-ES" dirty="0" err="1"/>
              <a:t>bold</a:t>
            </a:r>
            <a:r>
              <a:rPr lang="es-ES" dirty="0"/>
              <a:t>, </a:t>
            </a:r>
            <a:r>
              <a:rPr lang="es-ES" dirty="0" err="1"/>
              <a:t>green</a:t>
            </a:r>
            <a:r>
              <a:rPr lang="es-ES" dirty="0"/>
              <a:t>)</a:t>
            </a:r>
          </a:p>
        </p:txBody>
      </p:sp>
      <p:sp>
        <p:nvSpPr>
          <p:cNvPr id="14" name="13 Marcador de texto"/>
          <p:cNvSpPr>
            <a:spLocks noGrp="1"/>
          </p:cNvSpPr>
          <p:nvPr>
            <p:ph type="body" sz="quarter" idx="14" hasCustomPrompt="1"/>
          </p:nvPr>
        </p:nvSpPr>
        <p:spPr>
          <a:xfrm>
            <a:off x="684213" y="2492375"/>
            <a:ext cx="5832475" cy="504577"/>
          </a:xfrm>
        </p:spPr>
        <p:txBody>
          <a:bodyPr/>
          <a:lstStyle>
            <a:lvl1pPr marL="0" indent="0">
              <a:buFontTx/>
              <a:buNone/>
              <a:defRPr sz="2000" b="0" baseline="0">
                <a:solidFill>
                  <a:srgbClr val="969696"/>
                </a:solidFill>
                <a:latin typeface="Arial" pitchFamily="34" charset="0"/>
                <a:cs typeface="Arial" pitchFamily="34" charset="0"/>
              </a:defRPr>
            </a:lvl1pPr>
          </a:lstStyle>
          <a:p>
            <a:pPr lvl="0"/>
            <a:r>
              <a:rPr lang="es-ES" dirty="0" err="1"/>
              <a:t>Subheading</a:t>
            </a:r>
            <a:r>
              <a:rPr lang="es-ES" dirty="0"/>
              <a:t> (</a:t>
            </a:r>
            <a:r>
              <a:rPr lang="es-ES" dirty="0" err="1"/>
              <a:t>arial</a:t>
            </a:r>
            <a:r>
              <a:rPr lang="es-ES" dirty="0"/>
              <a:t> 20, grey)</a:t>
            </a:r>
          </a:p>
        </p:txBody>
      </p:sp>
      <p:sp>
        <p:nvSpPr>
          <p:cNvPr id="16" name="15 Marcador de contenido"/>
          <p:cNvSpPr>
            <a:spLocks noGrp="1"/>
          </p:cNvSpPr>
          <p:nvPr>
            <p:ph sz="quarter" idx="15" hasCustomPrompt="1"/>
          </p:nvPr>
        </p:nvSpPr>
        <p:spPr>
          <a:xfrm>
            <a:off x="683568" y="2997200"/>
            <a:ext cx="5832648" cy="2879725"/>
          </a:xfrm>
        </p:spPr>
        <p:txBody>
          <a:bodyPr>
            <a:normAutofit/>
          </a:bodyPr>
          <a:lstStyle>
            <a:lvl1pPr marL="0" indent="0">
              <a:buNone/>
              <a:defRPr sz="1400">
                <a:solidFill>
                  <a:srgbClr val="505050"/>
                </a:solidFill>
                <a:latin typeface="Arial" pitchFamily="34" charset="0"/>
                <a:cs typeface="Arial" pitchFamily="34" charset="0"/>
              </a:defRPr>
            </a:lvl1pPr>
          </a:lstStyle>
          <a:p>
            <a:pPr lvl="0"/>
            <a:r>
              <a:rPr lang="es-ES" dirty="0"/>
              <a:t>(</a:t>
            </a:r>
            <a:r>
              <a:rPr lang="es-ES" dirty="0" err="1"/>
              <a:t>arial</a:t>
            </a:r>
            <a:r>
              <a:rPr lang="es-ES" dirty="0"/>
              <a:t> 14, grey)</a:t>
            </a:r>
          </a:p>
        </p:txBody>
      </p:sp>
    </p:spTree>
    <p:extLst>
      <p:ext uri="{BB962C8B-B14F-4D97-AF65-F5344CB8AC3E}">
        <p14:creationId xmlns:p14="http://schemas.microsoft.com/office/powerpoint/2010/main" val="3038158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457200" y="409575"/>
            <a:ext cx="8229600" cy="6122988"/>
          </a:xfrm>
        </p:spPr>
        <p:txBody>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3171639192"/>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6" name="add_verde_rgb.pdf"/>
          <p:cNvPicPr>
            <a:picLocks noChangeAspect="1"/>
          </p:cNvPicPr>
          <p:nvPr userDrawn="1"/>
        </p:nvPicPr>
        <p:blipFill>
          <a:blip r:embed="rId2">
            <a:extLst/>
          </a:blip>
          <a:stretch>
            <a:fillRect/>
          </a:stretch>
        </p:blipFill>
        <p:spPr>
          <a:xfrm>
            <a:off x="1133028" y="2155831"/>
            <a:ext cx="434661" cy="434661"/>
          </a:xfrm>
          <a:prstGeom prst="rect">
            <a:avLst/>
          </a:prstGeom>
          <a:ln w="12700">
            <a:miter lim="400000"/>
          </a:ln>
        </p:spPr>
      </p:pic>
      <p:pic>
        <p:nvPicPr>
          <p:cNvPr id="7" name="addbk_verde_rgb.pdf"/>
          <p:cNvPicPr>
            <a:picLocks noChangeAspect="1"/>
          </p:cNvPicPr>
          <p:nvPr userDrawn="1"/>
        </p:nvPicPr>
        <p:blipFill>
          <a:blip r:embed="rId3">
            <a:extLst/>
          </a:blip>
          <a:stretch>
            <a:fillRect/>
          </a:stretch>
        </p:blipFill>
        <p:spPr>
          <a:xfrm>
            <a:off x="5149285" y="2182997"/>
            <a:ext cx="434661" cy="380328"/>
          </a:xfrm>
          <a:prstGeom prst="rect">
            <a:avLst/>
          </a:prstGeom>
          <a:ln w="12700">
            <a:miter lim="400000"/>
          </a:ln>
        </p:spPr>
      </p:pic>
      <p:pic>
        <p:nvPicPr>
          <p:cNvPr id="8" name="adfav_verde_rgb.pdf"/>
          <p:cNvPicPr>
            <a:picLocks noChangeAspect="1"/>
          </p:cNvPicPr>
          <p:nvPr userDrawn="1"/>
        </p:nvPicPr>
        <p:blipFill>
          <a:blip r:embed="rId4">
            <a:extLst/>
          </a:blip>
          <a:stretch>
            <a:fillRect/>
          </a:stretch>
        </p:blipFill>
        <p:spPr>
          <a:xfrm>
            <a:off x="4346033" y="484292"/>
            <a:ext cx="434661" cy="434661"/>
          </a:xfrm>
          <a:prstGeom prst="rect">
            <a:avLst/>
          </a:prstGeom>
          <a:ln w="12700">
            <a:miter lim="400000"/>
          </a:ln>
        </p:spPr>
      </p:pic>
      <p:pic>
        <p:nvPicPr>
          <p:cNvPr id="9" name="back_verde_rgb.pdf"/>
          <p:cNvPicPr>
            <a:picLocks noChangeAspect="1"/>
          </p:cNvPicPr>
          <p:nvPr userDrawn="1"/>
        </p:nvPicPr>
        <p:blipFill>
          <a:blip r:embed="rId5">
            <a:extLst/>
          </a:blip>
          <a:stretch>
            <a:fillRect/>
          </a:stretch>
        </p:blipFill>
        <p:spPr>
          <a:xfrm>
            <a:off x="4919784" y="1316122"/>
            <a:ext cx="434661" cy="376792"/>
          </a:xfrm>
          <a:prstGeom prst="rect">
            <a:avLst/>
          </a:prstGeom>
          <a:ln w="12700">
            <a:miter lim="400000"/>
          </a:ln>
        </p:spPr>
      </p:pic>
      <p:pic>
        <p:nvPicPr>
          <p:cNvPr id="10" name="cancl_verde_rgb.pdf"/>
          <p:cNvPicPr>
            <a:picLocks noChangeAspect="1"/>
          </p:cNvPicPr>
          <p:nvPr userDrawn="1"/>
        </p:nvPicPr>
        <p:blipFill>
          <a:blip r:embed="rId6">
            <a:extLst/>
          </a:blip>
          <a:stretch>
            <a:fillRect/>
          </a:stretch>
        </p:blipFill>
        <p:spPr>
          <a:xfrm>
            <a:off x="6755788" y="484292"/>
            <a:ext cx="434661" cy="434661"/>
          </a:xfrm>
          <a:prstGeom prst="rect">
            <a:avLst/>
          </a:prstGeom>
          <a:ln w="12700">
            <a:miter lim="400000"/>
          </a:ln>
        </p:spPr>
      </p:pic>
      <p:pic>
        <p:nvPicPr>
          <p:cNvPr id="11" name="close_verde_rgb.pdf"/>
          <p:cNvPicPr>
            <a:picLocks noChangeAspect="1"/>
          </p:cNvPicPr>
          <p:nvPr userDrawn="1"/>
        </p:nvPicPr>
        <p:blipFill>
          <a:blip r:embed="rId7">
            <a:extLst/>
          </a:blip>
          <a:stretch>
            <a:fillRect/>
          </a:stretch>
        </p:blipFill>
        <p:spPr>
          <a:xfrm>
            <a:off x="1477278" y="1287190"/>
            <a:ext cx="434661" cy="434661"/>
          </a:xfrm>
          <a:prstGeom prst="rect">
            <a:avLst/>
          </a:prstGeom>
          <a:ln w="12700">
            <a:miter lim="400000"/>
          </a:ln>
        </p:spPr>
      </p:pic>
      <p:pic>
        <p:nvPicPr>
          <p:cNvPr id="12" name="copy_verde_rgb.pdf"/>
          <p:cNvPicPr>
            <a:picLocks noChangeAspect="1"/>
          </p:cNvPicPr>
          <p:nvPr userDrawn="1"/>
        </p:nvPicPr>
        <p:blipFill>
          <a:blip r:embed="rId8">
            <a:extLst/>
          </a:blip>
          <a:stretch>
            <a:fillRect/>
          </a:stretch>
        </p:blipFill>
        <p:spPr>
          <a:xfrm>
            <a:off x="8362291" y="1256085"/>
            <a:ext cx="434661" cy="496755"/>
          </a:xfrm>
          <a:prstGeom prst="rect">
            <a:avLst/>
          </a:prstGeom>
          <a:ln w="12700">
            <a:miter lim="400000"/>
          </a:ln>
        </p:spPr>
      </p:pic>
      <p:pic>
        <p:nvPicPr>
          <p:cNvPr id="13" name="cut_verde_rgb.pdf"/>
          <p:cNvPicPr>
            <a:picLocks noChangeAspect="1"/>
          </p:cNvPicPr>
          <p:nvPr userDrawn="1"/>
        </p:nvPicPr>
        <p:blipFill>
          <a:blip r:embed="rId9">
            <a:extLst/>
          </a:blip>
          <a:stretch>
            <a:fillRect/>
          </a:stretch>
        </p:blipFill>
        <p:spPr>
          <a:xfrm>
            <a:off x="5952536" y="484292"/>
            <a:ext cx="434661" cy="434661"/>
          </a:xfrm>
          <a:prstGeom prst="rect">
            <a:avLst/>
          </a:prstGeom>
          <a:ln w="12700">
            <a:miter lim="400000"/>
          </a:ln>
        </p:spPr>
      </p:pic>
      <p:pic>
        <p:nvPicPr>
          <p:cNvPr id="14" name="del_verde_rgb.pdf"/>
          <p:cNvPicPr>
            <a:picLocks noChangeAspect="1"/>
          </p:cNvPicPr>
          <p:nvPr userDrawn="1"/>
        </p:nvPicPr>
        <p:blipFill>
          <a:blip r:embed="rId10">
            <a:extLst/>
          </a:blip>
          <a:stretch>
            <a:fillRect/>
          </a:stretch>
        </p:blipFill>
        <p:spPr>
          <a:xfrm>
            <a:off x="3542782" y="484292"/>
            <a:ext cx="434661" cy="434661"/>
          </a:xfrm>
          <a:prstGeom prst="rect">
            <a:avLst/>
          </a:prstGeom>
          <a:ln w="12700">
            <a:miter lim="400000"/>
          </a:ln>
        </p:spPr>
      </p:pic>
      <p:pic>
        <p:nvPicPr>
          <p:cNvPr id="15" name="down_verde_rgb.pdf"/>
          <p:cNvPicPr>
            <a:picLocks noChangeAspect="1"/>
          </p:cNvPicPr>
          <p:nvPr userDrawn="1"/>
        </p:nvPicPr>
        <p:blipFill>
          <a:blip r:embed="rId11">
            <a:extLst/>
          </a:blip>
          <a:stretch>
            <a:fillRect/>
          </a:stretch>
        </p:blipFill>
        <p:spPr>
          <a:xfrm>
            <a:off x="5952536" y="2122416"/>
            <a:ext cx="434661" cy="501417"/>
          </a:xfrm>
          <a:prstGeom prst="rect">
            <a:avLst/>
          </a:prstGeom>
          <a:ln w="12700">
            <a:miter lim="400000"/>
          </a:ln>
        </p:spPr>
      </p:pic>
      <p:pic>
        <p:nvPicPr>
          <p:cNvPr id="16" name="edit_verde_rgb.pdf"/>
          <p:cNvPicPr>
            <a:picLocks noChangeAspect="1"/>
          </p:cNvPicPr>
          <p:nvPr userDrawn="1"/>
        </p:nvPicPr>
        <p:blipFill>
          <a:blip r:embed="rId12">
            <a:extLst/>
          </a:blip>
          <a:stretch>
            <a:fillRect/>
          </a:stretch>
        </p:blipFill>
        <p:spPr>
          <a:xfrm>
            <a:off x="2739531" y="484292"/>
            <a:ext cx="434661" cy="434661"/>
          </a:xfrm>
          <a:prstGeom prst="rect">
            <a:avLst/>
          </a:prstGeom>
          <a:ln w="12700">
            <a:miter lim="400000"/>
          </a:ln>
        </p:spPr>
      </p:pic>
      <p:pic>
        <p:nvPicPr>
          <p:cNvPr id="17" name="exp_verde_rgb.pdf"/>
          <p:cNvPicPr>
            <a:picLocks noChangeAspect="1"/>
          </p:cNvPicPr>
          <p:nvPr userDrawn="1"/>
        </p:nvPicPr>
        <p:blipFill>
          <a:blip r:embed="rId13">
            <a:extLst/>
          </a:blip>
          <a:stretch>
            <a:fillRect/>
          </a:stretch>
        </p:blipFill>
        <p:spPr>
          <a:xfrm>
            <a:off x="3542782" y="2115896"/>
            <a:ext cx="434661" cy="514467"/>
          </a:xfrm>
          <a:prstGeom prst="rect">
            <a:avLst/>
          </a:prstGeom>
          <a:ln w="12700">
            <a:miter lim="400000"/>
          </a:ln>
        </p:spPr>
      </p:pic>
      <p:pic>
        <p:nvPicPr>
          <p:cNvPr id="18" name="go_verde_rgb.pdf"/>
          <p:cNvPicPr>
            <a:picLocks noChangeAspect="1"/>
          </p:cNvPicPr>
          <p:nvPr userDrawn="1"/>
        </p:nvPicPr>
        <p:blipFill>
          <a:blip r:embed="rId14">
            <a:extLst/>
          </a:blip>
          <a:stretch>
            <a:fillRect/>
          </a:stretch>
        </p:blipFill>
        <p:spPr>
          <a:xfrm>
            <a:off x="2624780" y="1287190"/>
            <a:ext cx="434661" cy="434661"/>
          </a:xfrm>
          <a:prstGeom prst="rect">
            <a:avLst/>
          </a:prstGeom>
          <a:ln w="12700">
            <a:miter lim="400000"/>
          </a:ln>
        </p:spPr>
      </p:pic>
      <p:pic>
        <p:nvPicPr>
          <p:cNvPr id="19" name="impt_verde_rgb.pdf"/>
          <p:cNvPicPr>
            <a:picLocks noChangeAspect="1"/>
          </p:cNvPicPr>
          <p:nvPr userDrawn="1"/>
        </p:nvPicPr>
        <p:blipFill>
          <a:blip r:embed="rId15">
            <a:extLst/>
          </a:blip>
          <a:stretch>
            <a:fillRect/>
          </a:stretch>
        </p:blipFill>
        <p:spPr>
          <a:xfrm>
            <a:off x="1133028" y="443542"/>
            <a:ext cx="434661" cy="516160"/>
          </a:xfrm>
          <a:prstGeom prst="rect">
            <a:avLst/>
          </a:prstGeom>
          <a:ln w="12700">
            <a:miter lim="400000"/>
          </a:ln>
        </p:spPr>
      </p:pic>
      <p:pic>
        <p:nvPicPr>
          <p:cNvPr id="20" name="lock_verde_rgb.pdf"/>
          <p:cNvPicPr>
            <a:picLocks noChangeAspect="1"/>
          </p:cNvPicPr>
          <p:nvPr userDrawn="1"/>
        </p:nvPicPr>
        <p:blipFill>
          <a:blip r:embed="rId16">
            <a:extLst/>
          </a:blip>
          <a:stretch>
            <a:fillRect/>
          </a:stretch>
        </p:blipFill>
        <p:spPr>
          <a:xfrm>
            <a:off x="1936279" y="434578"/>
            <a:ext cx="434661" cy="534053"/>
          </a:xfrm>
          <a:prstGeom prst="rect">
            <a:avLst/>
          </a:prstGeom>
          <a:ln w="12700">
            <a:miter lim="400000"/>
          </a:ln>
        </p:spPr>
      </p:pic>
      <p:pic>
        <p:nvPicPr>
          <p:cNvPr id="21" name="move_verde_rgb.pdf"/>
          <p:cNvPicPr>
            <a:picLocks noChangeAspect="1"/>
          </p:cNvPicPr>
          <p:nvPr userDrawn="1"/>
        </p:nvPicPr>
        <p:blipFill>
          <a:blip r:embed="rId17">
            <a:extLst/>
          </a:blip>
          <a:stretch>
            <a:fillRect/>
          </a:stretch>
        </p:blipFill>
        <p:spPr>
          <a:xfrm>
            <a:off x="7214788" y="1256085"/>
            <a:ext cx="434661" cy="496755"/>
          </a:xfrm>
          <a:prstGeom prst="rect">
            <a:avLst/>
          </a:prstGeom>
          <a:ln w="12700">
            <a:miter lim="400000"/>
          </a:ln>
        </p:spPr>
      </p:pic>
      <p:pic>
        <p:nvPicPr>
          <p:cNvPr id="22" name="opnbr_verde_rgb.pdf"/>
          <p:cNvPicPr>
            <a:picLocks noChangeAspect="1"/>
          </p:cNvPicPr>
          <p:nvPr userDrawn="1"/>
        </p:nvPicPr>
        <p:blipFill>
          <a:blip r:embed="rId18">
            <a:extLst/>
          </a:blip>
          <a:stretch>
            <a:fillRect/>
          </a:stretch>
        </p:blipFill>
        <p:spPr>
          <a:xfrm>
            <a:off x="5149285" y="484292"/>
            <a:ext cx="434661" cy="434661"/>
          </a:xfrm>
          <a:prstGeom prst="rect">
            <a:avLst/>
          </a:prstGeom>
          <a:ln w="12700">
            <a:miter lim="400000"/>
          </a:ln>
        </p:spPr>
      </p:pic>
      <p:pic>
        <p:nvPicPr>
          <p:cNvPr id="23" name="paste_verde_rgb.pdf"/>
          <p:cNvPicPr>
            <a:picLocks noChangeAspect="1"/>
          </p:cNvPicPr>
          <p:nvPr userDrawn="1"/>
        </p:nvPicPr>
        <p:blipFill>
          <a:blip r:embed="rId19">
            <a:extLst/>
          </a:blip>
          <a:stretch>
            <a:fillRect/>
          </a:stretch>
        </p:blipFill>
        <p:spPr>
          <a:xfrm>
            <a:off x="6067286" y="1256085"/>
            <a:ext cx="434661" cy="496755"/>
          </a:xfrm>
          <a:prstGeom prst="rect">
            <a:avLst/>
          </a:prstGeom>
          <a:ln w="12700">
            <a:miter lim="400000"/>
          </a:ln>
        </p:spPr>
      </p:pic>
      <p:pic>
        <p:nvPicPr>
          <p:cNvPr id="24" name="pause_verde_rgb.pdf"/>
          <p:cNvPicPr>
            <a:picLocks noChangeAspect="1"/>
          </p:cNvPicPr>
          <p:nvPr userDrawn="1"/>
        </p:nvPicPr>
        <p:blipFill>
          <a:blip r:embed="rId20">
            <a:extLst/>
          </a:blip>
          <a:stretch>
            <a:fillRect/>
          </a:stretch>
        </p:blipFill>
        <p:spPr>
          <a:xfrm>
            <a:off x="7559040" y="2090089"/>
            <a:ext cx="434660" cy="566024"/>
          </a:xfrm>
          <a:prstGeom prst="rect">
            <a:avLst/>
          </a:prstGeom>
          <a:ln w="12700">
            <a:miter lim="400000"/>
          </a:ln>
        </p:spPr>
      </p:pic>
      <p:pic>
        <p:nvPicPr>
          <p:cNvPr id="25" name="redo_verde_rgb.pdf"/>
          <p:cNvPicPr>
            <a:picLocks noChangeAspect="1"/>
          </p:cNvPicPr>
          <p:nvPr userDrawn="1"/>
        </p:nvPicPr>
        <p:blipFill>
          <a:blip r:embed="rId21">
            <a:extLst/>
          </a:blip>
          <a:stretch>
            <a:fillRect/>
          </a:stretch>
        </p:blipFill>
        <p:spPr>
          <a:xfrm>
            <a:off x="329776" y="1348586"/>
            <a:ext cx="434661" cy="311848"/>
          </a:xfrm>
          <a:prstGeom prst="rect">
            <a:avLst/>
          </a:prstGeom>
          <a:ln w="12700">
            <a:miter lim="400000"/>
          </a:ln>
        </p:spPr>
      </p:pic>
      <p:pic>
        <p:nvPicPr>
          <p:cNvPr id="26" name="ref_verde_rgb.pdf"/>
          <p:cNvPicPr>
            <a:picLocks noChangeAspect="1"/>
          </p:cNvPicPr>
          <p:nvPr userDrawn="1"/>
        </p:nvPicPr>
        <p:blipFill>
          <a:blip r:embed="rId22">
            <a:extLst/>
          </a:blip>
          <a:stretch>
            <a:fillRect/>
          </a:stretch>
        </p:blipFill>
        <p:spPr>
          <a:xfrm>
            <a:off x="2739531" y="2156374"/>
            <a:ext cx="434661" cy="433457"/>
          </a:xfrm>
          <a:prstGeom prst="rect">
            <a:avLst/>
          </a:prstGeom>
          <a:ln w="12700">
            <a:miter lim="400000"/>
          </a:ln>
        </p:spPr>
      </p:pic>
      <p:pic>
        <p:nvPicPr>
          <p:cNvPr id="27" name="remov_verde_rgb.pdf"/>
          <p:cNvPicPr>
            <a:picLocks noChangeAspect="1"/>
          </p:cNvPicPr>
          <p:nvPr userDrawn="1"/>
        </p:nvPicPr>
        <p:blipFill>
          <a:blip r:embed="rId23">
            <a:extLst/>
          </a:blip>
          <a:stretch>
            <a:fillRect/>
          </a:stretch>
        </p:blipFill>
        <p:spPr>
          <a:xfrm>
            <a:off x="4346033" y="2291662"/>
            <a:ext cx="434661" cy="162998"/>
          </a:xfrm>
          <a:prstGeom prst="rect">
            <a:avLst/>
          </a:prstGeom>
          <a:ln w="12700">
            <a:miter lim="400000"/>
          </a:ln>
        </p:spPr>
      </p:pic>
      <p:pic>
        <p:nvPicPr>
          <p:cNvPr id="28" name="savas_verde_rgb.pdf"/>
          <p:cNvPicPr>
            <a:picLocks noChangeAspect="1"/>
          </p:cNvPicPr>
          <p:nvPr userDrawn="1"/>
        </p:nvPicPr>
        <p:blipFill>
          <a:blip r:embed="rId24">
            <a:extLst/>
          </a:blip>
          <a:stretch>
            <a:fillRect/>
          </a:stretch>
        </p:blipFill>
        <p:spPr>
          <a:xfrm>
            <a:off x="329776" y="2155831"/>
            <a:ext cx="434661" cy="434661"/>
          </a:xfrm>
          <a:prstGeom prst="rect">
            <a:avLst/>
          </a:prstGeom>
          <a:ln w="12700">
            <a:miter lim="400000"/>
          </a:ln>
        </p:spPr>
      </p:pic>
      <p:pic>
        <p:nvPicPr>
          <p:cNvPr id="29" name="srch_verde_rgb.pdf"/>
          <p:cNvPicPr>
            <a:picLocks noChangeAspect="1"/>
          </p:cNvPicPr>
          <p:nvPr userDrawn="1"/>
        </p:nvPicPr>
        <p:blipFill>
          <a:blip r:embed="rId25">
            <a:extLst/>
          </a:blip>
          <a:stretch>
            <a:fillRect/>
          </a:stretch>
        </p:blipFill>
        <p:spPr>
          <a:xfrm>
            <a:off x="1936279" y="2169112"/>
            <a:ext cx="434661" cy="408098"/>
          </a:xfrm>
          <a:prstGeom prst="rect">
            <a:avLst/>
          </a:prstGeom>
          <a:ln w="12700">
            <a:miter lim="400000"/>
          </a:ln>
        </p:spPr>
      </p:pic>
      <p:pic>
        <p:nvPicPr>
          <p:cNvPr id="30" name="stop_verde_rgb.pdf"/>
          <p:cNvPicPr>
            <a:picLocks noChangeAspect="1"/>
          </p:cNvPicPr>
          <p:nvPr userDrawn="1"/>
        </p:nvPicPr>
        <p:blipFill>
          <a:blip r:embed="rId26">
            <a:extLst/>
          </a:blip>
          <a:stretch>
            <a:fillRect/>
          </a:stretch>
        </p:blipFill>
        <p:spPr>
          <a:xfrm>
            <a:off x="3772282" y="1287190"/>
            <a:ext cx="434661" cy="434661"/>
          </a:xfrm>
          <a:prstGeom prst="rect">
            <a:avLst/>
          </a:prstGeom>
          <a:ln w="12700">
            <a:miter lim="400000"/>
          </a:ln>
        </p:spPr>
      </p:pic>
      <p:pic>
        <p:nvPicPr>
          <p:cNvPr id="31" name="ulock_verde_rgb.pdf"/>
          <p:cNvPicPr>
            <a:picLocks noChangeAspect="1"/>
          </p:cNvPicPr>
          <p:nvPr userDrawn="1"/>
        </p:nvPicPr>
        <p:blipFill>
          <a:blip r:embed="rId27">
            <a:extLst/>
          </a:blip>
          <a:stretch>
            <a:fillRect/>
          </a:stretch>
        </p:blipFill>
        <p:spPr>
          <a:xfrm>
            <a:off x="7559039" y="484292"/>
            <a:ext cx="434661" cy="434661"/>
          </a:xfrm>
          <a:prstGeom prst="rect">
            <a:avLst/>
          </a:prstGeom>
          <a:ln w="12700">
            <a:miter lim="400000"/>
          </a:ln>
        </p:spPr>
      </p:pic>
      <p:pic>
        <p:nvPicPr>
          <p:cNvPr id="32" name="undo_verde_rgb.pdf"/>
          <p:cNvPicPr>
            <a:picLocks noChangeAspect="1"/>
          </p:cNvPicPr>
          <p:nvPr userDrawn="1"/>
        </p:nvPicPr>
        <p:blipFill>
          <a:blip r:embed="rId28">
            <a:extLst/>
          </a:blip>
          <a:stretch>
            <a:fillRect/>
          </a:stretch>
        </p:blipFill>
        <p:spPr>
          <a:xfrm>
            <a:off x="8362291" y="2217226"/>
            <a:ext cx="434660" cy="311848"/>
          </a:xfrm>
          <a:prstGeom prst="rect">
            <a:avLst/>
          </a:prstGeom>
          <a:ln w="12700">
            <a:miter lim="400000"/>
          </a:ln>
        </p:spPr>
      </p:pic>
      <p:pic>
        <p:nvPicPr>
          <p:cNvPr id="33" name="up_verde_rgb.pdf"/>
          <p:cNvPicPr>
            <a:picLocks noChangeAspect="1"/>
          </p:cNvPicPr>
          <p:nvPr userDrawn="1"/>
        </p:nvPicPr>
        <p:blipFill>
          <a:blip r:embed="rId29">
            <a:extLst/>
          </a:blip>
          <a:stretch>
            <a:fillRect/>
          </a:stretch>
        </p:blipFill>
        <p:spPr>
          <a:xfrm>
            <a:off x="6755788" y="2122416"/>
            <a:ext cx="434661" cy="501417"/>
          </a:xfrm>
          <a:prstGeom prst="rect">
            <a:avLst/>
          </a:prstGeom>
          <a:ln w="12700">
            <a:miter lim="400000"/>
          </a:ln>
        </p:spPr>
      </p:pic>
      <p:pic>
        <p:nvPicPr>
          <p:cNvPr id="34" name="zoomi_verde_rgb.pdf"/>
          <p:cNvPicPr>
            <a:picLocks noChangeAspect="1"/>
          </p:cNvPicPr>
          <p:nvPr userDrawn="1"/>
        </p:nvPicPr>
        <p:blipFill>
          <a:blip r:embed="rId30">
            <a:extLst/>
          </a:blip>
          <a:stretch>
            <a:fillRect/>
          </a:stretch>
        </p:blipFill>
        <p:spPr>
          <a:xfrm>
            <a:off x="8362291" y="484292"/>
            <a:ext cx="434661" cy="434661"/>
          </a:xfrm>
          <a:prstGeom prst="rect">
            <a:avLst/>
          </a:prstGeom>
          <a:ln w="12700">
            <a:miter lim="400000"/>
          </a:ln>
        </p:spPr>
      </p:pic>
      <p:pic>
        <p:nvPicPr>
          <p:cNvPr id="35" name="zoomo_verde_rgb.pdf"/>
          <p:cNvPicPr>
            <a:picLocks noChangeAspect="1"/>
          </p:cNvPicPr>
          <p:nvPr userDrawn="1"/>
        </p:nvPicPr>
        <p:blipFill>
          <a:blip r:embed="rId31">
            <a:extLst/>
          </a:blip>
          <a:stretch>
            <a:fillRect/>
          </a:stretch>
        </p:blipFill>
        <p:spPr>
          <a:xfrm>
            <a:off x="329776" y="484292"/>
            <a:ext cx="434661" cy="434661"/>
          </a:xfrm>
          <a:prstGeom prst="rect">
            <a:avLst/>
          </a:prstGeom>
          <a:ln w="12700">
            <a:miter lim="400000"/>
          </a:ln>
        </p:spPr>
      </p:pic>
      <p:pic>
        <p:nvPicPr>
          <p:cNvPr id="36" name="chart_verde_rgb.pdf"/>
          <p:cNvPicPr>
            <a:picLocks noChangeAspect="1"/>
          </p:cNvPicPr>
          <p:nvPr userDrawn="1"/>
        </p:nvPicPr>
        <p:blipFill>
          <a:blip r:embed="rId32">
            <a:extLst/>
          </a:blip>
          <a:stretch>
            <a:fillRect/>
          </a:stretch>
        </p:blipFill>
        <p:spPr>
          <a:xfrm>
            <a:off x="5125814" y="2940501"/>
            <a:ext cx="434661" cy="407261"/>
          </a:xfrm>
          <a:prstGeom prst="rect">
            <a:avLst/>
          </a:prstGeom>
          <a:ln w="12700">
            <a:miter lim="400000"/>
          </a:ln>
        </p:spPr>
      </p:pic>
      <p:pic>
        <p:nvPicPr>
          <p:cNvPr id="37" name="fastf_verde_rgb.pdf"/>
          <p:cNvPicPr>
            <a:picLocks noChangeAspect="1"/>
          </p:cNvPicPr>
          <p:nvPr userDrawn="1"/>
        </p:nvPicPr>
        <p:blipFill>
          <a:blip r:embed="rId33">
            <a:extLst/>
          </a:blip>
          <a:stretch>
            <a:fillRect/>
          </a:stretch>
        </p:blipFill>
        <p:spPr>
          <a:xfrm>
            <a:off x="2760395" y="2934666"/>
            <a:ext cx="434661" cy="418933"/>
          </a:xfrm>
          <a:prstGeom prst="rect">
            <a:avLst/>
          </a:prstGeom>
          <a:ln w="12700">
            <a:miter lim="400000"/>
          </a:ln>
        </p:spPr>
      </p:pic>
      <p:pic>
        <p:nvPicPr>
          <p:cNvPr id="38" name="forwd_verde_rgb.pdf"/>
          <p:cNvPicPr>
            <a:picLocks noChangeAspect="1"/>
          </p:cNvPicPr>
          <p:nvPr userDrawn="1"/>
        </p:nvPicPr>
        <p:blipFill>
          <a:blip r:embed="rId34">
            <a:extLst/>
          </a:blip>
          <a:stretch>
            <a:fillRect/>
          </a:stretch>
        </p:blipFill>
        <p:spPr>
          <a:xfrm>
            <a:off x="4337341" y="2955736"/>
            <a:ext cx="434660" cy="376791"/>
          </a:xfrm>
          <a:prstGeom prst="rect">
            <a:avLst/>
          </a:prstGeom>
          <a:ln w="12700">
            <a:miter lim="400000"/>
          </a:ln>
        </p:spPr>
      </p:pic>
      <p:pic>
        <p:nvPicPr>
          <p:cNvPr id="39" name="play_verde_rgb.pdf"/>
          <p:cNvPicPr>
            <a:picLocks noChangeAspect="1"/>
          </p:cNvPicPr>
          <p:nvPr userDrawn="1"/>
        </p:nvPicPr>
        <p:blipFill>
          <a:blip r:embed="rId35">
            <a:extLst/>
          </a:blip>
          <a:stretch>
            <a:fillRect/>
          </a:stretch>
        </p:blipFill>
        <p:spPr>
          <a:xfrm>
            <a:off x="5914287" y="2879811"/>
            <a:ext cx="434661" cy="528641"/>
          </a:xfrm>
          <a:prstGeom prst="rect">
            <a:avLst/>
          </a:prstGeom>
          <a:ln w="12700">
            <a:miter lim="400000"/>
          </a:ln>
        </p:spPr>
      </p:pic>
      <p:pic>
        <p:nvPicPr>
          <p:cNvPr id="40" name="rewnd_verde_rgb.pdf"/>
          <p:cNvPicPr>
            <a:picLocks noChangeAspect="1"/>
          </p:cNvPicPr>
          <p:nvPr userDrawn="1"/>
        </p:nvPicPr>
        <p:blipFill>
          <a:blip r:embed="rId36">
            <a:extLst/>
          </a:blip>
          <a:stretch>
            <a:fillRect/>
          </a:stretch>
        </p:blipFill>
        <p:spPr>
          <a:xfrm>
            <a:off x="1971921" y="2934666"/>
            <a:ext cx="434661" cy="418933"/>
          </a:xfrm>
          <a:prstGeom prst="rect">
            <a:avLst/>
          </a:prstGeom>
          <a:ln w="12700">
            <a:miter lim="400000"/>
          </a:ln>
        </p:spPr>
      </p:pic>
      <p:pic>
        <p:nvPicPr>
          <p:cNvPr id="41" name="skipb_verde_rgb.pdf"/>
          <p:cNvPicPr>
            <a:picLocks noChangeAspect="1"/>
          </p:cNvPicPr>
          <p:nvPr userDrawn="1"/>
        </p:nvPicPr>
        <p:blipFill>
          <a:blip r:embed="rId37">
            <a:extLst/>
          </a:blip>
          <a:stretch>
            <a:fillRect/>
          </a:stretch>
        </p:blipFill>
        <p:spPr>
          <a:xfrm>
            <a:off x="6702759" y="2887366"/>
            <a:ext cx="434661" cy="513530"/>
          </a:xfrm>
          <a:prstGeom prst="rect">
            <a:avLst/>
          </a:prstGeom>
          <a:ln w="12700">
            <a:miter lim="400000"/>
          </a:ln>
        </p:spPr>
      </p:pic>
      <p:pic>
        <p:nvPicPr>
          <p:cNvPr id="42" name="skipf_verde_rgb.pdf"/>
          <p:cNvPicPr>
            <a:picLocks noChangeAspect="1"/>
          </p:cNvPicPr>
          <p:nvPr userDrawn="1"/>
        </p:nvPicPr>
        <p:blipFill>
          <a:blip r:embed="rId38">
            <a:extLst/>
          </a:blip>
          <a:stretch>
            <a:fillRect/>
          </a:stretch>
        </p:blipFill>
        <p:spPr>
          <a:xfrm>
            <a:off x="3548867" y="2887366"/>
            <a:ext cx="434661" cy="513530"/>
          </a:xfrm>
          <a:prstGeom prst="rect">
            <a:avLst/>
          </a:prstGeom>
          <a:ln w="12700">
            <a:miter lim="400000"/>
          </a:ln>
        </p:spPr>
      </p:pic>
      <p:pic>
        <p:nvPicPr>
          <p:cNvPr id="43" name="splay_verde_rgb.pdf"/>
          <p:cNvPicPr>
            <a:picLocks noChangeAspect="1"/>
          </p:cNvPicPr>
          <p:nvPr userDrawn="1"/>
        </p:nvPicPr>
        <p:blipFill>
          <a:blip r:embed="rId39">
            <a:extLst/>
          </a:blip>
          <a:stretch>
            <a:fillRect/>
          </a:stretch>
        </p:blipFill>
        <p:spPr>
          <a:xfrm>
            <a:off x="7491232" y="2926801"/>
            <a:ext cx="434661" cy="434661"/>
          </a:xfrm>
          <a:prstGeom prst="rect">
            <a:avLst/>
          </a:prstGeom>
          <a:ln w="12700">
            <a:miter lim="400000"/>
          </a:ln>
        </p:spPr>
      </p:pic>
      <p:pic>
        <p:nvPicPr>
          <p:cNvPr id="44" name="games_verde_rgb.pdf"/>
          <p:cNvPicPr>
            <a:picLocks noChangeAspect="1"/>
          </p:cNvPicPr>
          <p:nvPr userDrawn="1"/>
        </p:nvPicPr>
        <p:blipFill>
          <a:blip r:embed="rId40">
            <a:extLst/>
          </a:blip>
          <a:stretch>
            <a:fillRect/>
          </a:stretch>
        </p:blipFill>
        <p:spPr>
          <a:xfrm>
            <a:off x="1183448" y="2953968"/>
            <a:ext cx="434661" cy="380328"/>
          </a:xfrm>
          <a:prstGeom prst="rect">
            <a:avLst/>
          </a:prstGeom>
          <a:ln w="12700">
            <a:miter lim="400000"/>
          </a:ln>
        </p:spPr>
      </p:pic>
      <p:pic>
        <p:nvPicPr>
          <p:cNvPr id="45" name="music_verde_rgb.pdf"/>
          <p:cNvPicPr>
            <a:picLocks noChangeAspect="1"/>
          </p:cNvPicPr>
          <p:nvPr userDrawn="1"/>
        </p:nvPicPr>
        <p:blipFill>
          <a:blip r:embed="rId41">
            <a:extLst/>
          </a:blip>
          <a:stretch>
            <a:fillRect/>
          </a:stretch>
        </p:blipFill>
        <p:spPr>
          <a:xfrm>
            <a:off x="8279706" y="2926801"/>
            <a:ext cx="434660" cy="434661"/>
          </a:xfrm>
          <a:prstGeom prst="rect">
            <a:avLst/>
          </a:prstGeom>
          <a:ln w="12700">
            <a:miter lim="400000"/>
          </a:ln>
        </p:spPr>
      </p:pic>
      <p:pic>
        <p:nvPicPr>
          <p:cNvPr id="46" name="picts_verde_rgb.pdf"/>
          <p:cNvPicPr>
            <a:picLocks noChangeAspect="1"/>
          </p:cNvPicPr>
          <p:nvPr userDrawn="1"/>
        </p:nvPicPr>
        <p:blipFill>
          <a:blip r:embed="rId42">
            <a:extLst/>
          </a:blip>
          <a:stretch>
            <a:fillRect/>
          </a:stretch>
        </p:blipFill>
        <p:spPr>
          <a:xfrm>
            <a:off x="394976" y="2981134"/>
            <a:ext cx="434660" cy="325996"/>
          </a:xfrm>
          <a:prstGeom prst="rect">
            <a:avLst/>
          </a:prstGeom>
          <a:ln w="12700">
            <a:miter lim="400000"/>
          </a:ln>
        </p:spPr>
      </p:pic>
      <p:pic>
        <p:nvPicPr>
          <p:cNvPr id="47" name="cal_verde_rgb.pdf"/>
          <p:cNvPicPr>
            <a:picLocks noChangeAspect="1"/>
          </p:cNvPicPr>
          <p:nvPr userDrawn="1"/>
        </p:nvPicPr>
        <p:blipFill>
          <a:blip r:embed="rId43">
            <a:extLst/>
          </a:blip>
          <a:stretch>
            <a:fillRect/>
          </a:stretch>
        </p:blipFill>
        <p:spPr>
          <a:xfrm>
            <a:off x="4658227" y="3829320"/>
            <a:ext cx="434661" cy="437075"/>
          </a:xfrm>
          <a:prstGeom prst="rect">
            <a:avLst/>
          </a:prstGeom>
          <a:ln w="12700">
            <a:miter lim="400000"/>
          </a:ln>
        </p:spPr>
      </p:pic>
      <p:pic>
        <p:nvPicPr>
          <p:cNvPr id="48" name="calc_verde_rgb.pdf"/>
          <p:cNvPicPr>
            <a:picLocks noChangeAspect="1"/>
          </p:cNvPicPr>
          <p:nvPr userDrawn="1"/>
        </p:nvPicPr>
        <p:blipFill>
          <a:blip r:embed="rId44">
            <a:extLst/>
          </a:blip>
          <a:stretch>
            <a:fillRect/>
          </a:stretch>
        </p:blipFill>
        <p:spPr>
          <a:xfrm>
            <a:off x="287528" y="3799437"/>
            <a:ext cx="434661" cy="496755"/>
          </a:xfrm>
          <a:prstGeom prst="rect">
            <a:avLst/>
          </a:prstGeom>
          <a:ln w="12700">
            <a:miter lim="400000"/>
          </a:ln>
        </p:spPr>
      </p:pic>
      <p:pic>
        <p:nvPicPr>
          <p:cNvPr id="49" name="cd_verde_rgb.pdf"/>
          <p:cNvPicPr>
            <a:picLocks noChangeAspect="1"/>
          </p:cNvPicPr>
          <p:nvPr userDrawn="1"/>
        </p:nvPicPr>
        <p:blipFill>
          <a:blip r:embed="rId45">
            <a:extLst/>
          </a:blip>
          <a:stretch>
            <a:fillRect/>
          </a:stretch>
        </p:blipFill>
        <p:spPr>
          <a:xfrm>
            <a:off x="1106873" y="5293654"/>
            <a:ext cx="434661" cy="434661"/>
          </a:xfrm>
          <a:prstGeom prst="rect">
            <a:avLst/>
          </a:prstGeom>
          <a:ln w="12700">
            <a:miter lim="400000"/>
          </a:ln>
        </p:spPr>
      </p:pic>
      <p:pic>
        <p:nvPicPr>
          <p:cNvPr id="50" name="docs_verde_rgb.pdf"/>
          <p:cNvPicPr>
            <a:picLocks noChangeAspect="1"/>
          </p:cNvPicPr>
          <p:nvPr userDrawn="1"/>
        </p:nvPicPr>
        <p:blipFill>
          <a:blip r:embed="rId46">
            <a:extLst/>
          </a:blip>
          <a:stretch>
            <a:fillRect/>
          </a:stretch>
        </p:blipFill>
        <p:spPr>
          <a:xfrm>
            <a:off x="1536299" y="3780828"/>
            <a:ext cx="434661" cy="534054"/>
          </a:xfrm>
          <a:prstGeom prst="rect">
            <a:avLst/>
          </a:prstGeom>
          <a:ln w="12700">
            <a:miter lim="400000"/>
          </a:ln>
        </p:spPr>
      </p:pic>
      <p:pic>
        <p:nvPicPr>
          <p:cNvPr id="51" name="fax_verde_rgb.pdf"/>
          <p:cNvPicPr>
            <a:picLocks noChangeAspect="1"/>
          </p:cNvPicPr>
          <p:nvPr userDrawn="1"/>
        </p:nvPicPr>
        <p:blipFill>
          <a:blip r:embed="rId47">
            <a:extLst/>
          </a:blip>
          <a:stretch>
            <a:fillRect/>
          </a:stretch>
        </p:blipFill>
        <p:spPr>
          <a:xfrm>
            <a:off x="7218100" y="4562098"/>
            <a:ext cx="434661" cy="434661"/>
          </a:xfrm>
          <a:prstGeom prst="rect">
            <a:avLst/>
          </a:prstGeom>
          <a:ln w="12700">
            <a:miter lim="400000"/>
          </a:ln>
        </p:spPr>
      </p:pic>
      <p:pic>
        <p:nvPicPr>
          <p:cNvPr id="52" name="foldr_verde_rgb.pdf"/>
          <p:cNvPicPr>
            <a:picLocks noChangeAspect="1"/>
          </p:cNvPicPr>
          <p:nvPr userDrawn="1"/>
        </p:nvPicPr>
        <p:blipFill>
          <a:blip r:embed="rId48">
            <a:extLst/>
          </a:blip>
          <a:stretch>
            <a:fillRect/>
          </a:stretch>
        </p:blipFill>
        <p:spPr>
          <a:xfrm>
            <a:off x="3409456" y="3857709"/>
            <a:ext cx="434661" cy="380328"/>
          </a:xfrm>
          <a:prstGeom prst="rect">
            <a:avLst/>
          </a:prstGeom>
          <a:ln w="12700">
            <a:miter lim="400000"/>
          </a:ln>
        </p:spPr>
      </p:pic>
      <p:pic>
        <p:nvPicPr>
          <p:cNvPr id="53" name="hd_verde_rgb.pdf"/>
          <p:cNvPicPr>
            <a:picLocks noChangeAspect="1"/>
          </p:cNvPicPr>
          <p:nvPr userDrawn="1"/>
        </p:nvPicPr>
        <p:blipFill>
          <a:blip r:embed="rId49">
            <a:extLst/>
          </a:blip>
          <a:stretch>
            <a:fillRect/>
          </a:stretch>
        </p:blipFill>
        <p:spPr>
          <a:xfrm>
            <a:off x="2785070" y="3857709"/>
            <a:ext cx="434661" cy="380328"/>
          </a:xfrm>
          <a:prstGeom prst="rect">
            <a:avLst/>
          </a:prstGeom>
          <a:ln w="12700">
            <a:miter lim="400000"/>
          </a:ln>
        </p:spPr>
      </p:pic>
      <p:pic>
        <p:nvPicPr>
          <p:cNvPr id="54" name="hist_verde_rgb.pdf"/>
          <p:cNvPicPr>
            <a:picLocks noChangeAspect="1"/>
          </p:cNvPicPr>
          <p:nvPr userDrawn="1"/>
        </p:nvPicPr>
        <p:blipFill>
          <a:blip r:embed="rId50">
            <a:extLst/>
          </a:blip>
          <a:stretch>
            <a:fillRect/>
          </a:stretch>
        </p:blipFill>
        <p:spPr>
          <a:xfrm>
            <a:off x="2953132" y="4562098"/>
            <a:ext cx="434661" cy="434661"/>
          </a:xfrm>
          <a:prstGeom prst="rect">
            <a:avLst/>
          </a:prstGeom>
          <a:ln w="12700">
            <a:miter lim="400000"/>
          </a:ln>
        </p:spPr>
      </p:pic>
      <p:pic>
        <p:nvPicPr>
          <p:cNvPr id="55" name="mail_verde_rgb.pdf"/>
          <p:cNvPicPr>
            <a:picLocks noChangeAspect="1"/>
          </p:cNvPicPr>
          <p:nvPr userDrawn="1"/>
        </p:nvPicPr>
        <p:blipFill>
          <a:blip r:embed="rId51">
            <a:extLst/>
          </a:blip>
          <a:stretch>
            <a:fillRect/>
          </a:stretch>
        </p:blipFill>
        <p:spPr>
          <a:xfrm>
            <a:off x="2420012" y="4616430"/>
            <a:ext cx="434661" cy="325996"/>
          </a:xfrm>
          <a:prstGeom prst="rect">
            <a:avLst/>
          </a:prstGeom>
          <a:ln w="12700">
            <a:miter lim="400000"/>
          </a:ln>
        </p:spPr>
      </p:pic>
      <p:pic>
        <p:nvPicPr>
          <p:cNvPr id="56" name="notep_verde_rgb.pdf"/>
          <p:cNvPicPr>
            <a:picLocks noChangeAspect="1"/>
          </p:cNvPicPr>
          <p:nvPr userDrawn="1"/>
        </p:nvPicPr>
        <p:blipFill>
          <a:blip r:embed="rId52">
            <a:extLst/>
          </a:blip>
          <a:stretch>
            <a:fillRect/>
          </a:stretch>
        </p:blipFill>
        <p:spPr>
          <a:xfrm>
            <a:off x="7155769" y="3798079"/>
            <a:ext cx="434661" cy="499515"/>
          </a:xfrm>
          <a:prstGeom prst="rect">
            <a:avLst/>
          </a:prstGeom>
          <a:ln w="12700">
            <a:miter lim="400000"/>
          </a:ln>
        </p:spPr>
      </p:pic>
      <p:pic>
        <p:nvPicPr>
          <p:cNvPr id="57" name="paint_verde_rgb.pdf"/>
          <p:cNvPicPr>
            <a:picLocks noChangeAspect="1"/>
          </p:cNvPicPr>
          <p:nvPr userDrawn="1"/>
        </p:nvPicPr>
        <p:blipFill>
          <a:blip r:embed="rId53">
            <a:extLst/>
          </a:blip>
          <a:stretch>
            <a:fillRect/>
          </a:stretch>
        </p:blipFill>
        <p:spPr>
          <a:xfrm>
            <a:off x="287528" y="4568720"/>
            <a:ext cx="434661" cy="421416"/>
          </a:xfrm>
          <a:prstGeom prst="rect">
            <a:avLst/>
          </a:prstGeom>
          <a:ln w="12700">
            <a:miter lim="400000"/>
          </a:ln>
        </p:spPr>
      </p:pic>
      <p:pic>
        <p:nvPicPr>
          <p:cNvPr id="58" name="phone_verde_rgb.pdf"/>
          <p:cNvPicPr>
            <a:picLocks noChangeAspect="1"/>
          </p:cNvPicPr>
          <p:nvPr userDrawn="1"/>
        </p:nvPicPr>
        <p:blipFill>
          <a:blip r:embed="rId54">
            <a:extLst/>
          </a:blip>
          <a:stretch>
            <a:fillRect/>
          </a:stretch>
        </p:blipFill>
        <p:spPr>
          <a:xfrm>
            <a:off x="2606471" y="5340742"/>
            <a:ext cx="434661" cy="340484"/>
          </a:xfrm>
          <a:prstGeom prst="rect">
            <a:avLst/>
          </a:prstGeom>
          <a:ln w="12700">
            <a:miter lim="400000"/>
          </a:ln>
        </p:spPr>
      </p:pic>
      <p:pic>
        <p:nvPicPr>
          <p:cNvPr id="59" name="print_verde_rgb.pdf"/>
          <p:cNvPicPr>
            <a:picLocks noChangeAspect="1"/>
          </p:cNvPicPr>
          <p:nvPr userDrawn="1"/>
        </p:nvPicPr>
        <p:blipFill>
          <a:blip r:embed="rId55">
            <a:extLst/>
          </a:blip>
          <a:stretch>
            <a:fillRect/>
          </a:stretch>
        </p:blipFill>
        <p:spPr>
          <a:xfrm>
            <a:off x="6531383" y="3830543"/>
            <a:ext cx="434661" cy="434661"/>
          </a:xfrm>
          <a:prstGeom prst="rect">
            <a:avLst/>
          </a:prstGeom>
          <a:ln w="12700">
            <a:miter lim="400000"/>
          </a:ln>
        </p:spPr>
      </p:pic>
      <p:pic>
        <p:nvPicPr>
          <p:cNvPr id="60" name="prtpv_verde_rgb.pdf"/>
          <p:cNvPicPr>
            <a:picLocks noChangeAspect="1"/>
          </p:cNvPicPr>
          <p:nvPr userDrawn="1"/>
        </p:nvPicPr>
        <p:blipFill>
          <a:blip r:embed="rId56">
            <a:extLst/>
          </a:blip>
          <a:stretch>
            <a:fillRect/>
          </a:stretch>
        </p:blipFill>
        <p:spPr>
          <a:xfrm>
            <a:off x="8284342" y="4547952"/>
            <a:ext cx="434661" cy="462952"/>
          </a:xfrm>
          <a:prstGeom prst="rect">
            <a:avLst/>
          </a:prstGeom>
          <a:ln w="12700">
            <a:miter lim="400000"/>
          </a:ln>
        </p:spPr>
      </p:pic>
      <p:pic>
        <p:nvPicPr>
          <p:cNvPr id="61" name="save_verde_rgb.pdf"/>
          <p:cNvPicPr>
            <a:picLocks noChangeAspect="1"/>
          </p:cNvPicPr>
          <p:nvPr userDrawn="1"/>
        </p:nvPicPr>
        <p:blipFill>
          <a:blip r:embed="rId57">
            <a:extLst/>
          </a:blip>
          <a:stretch>
            <a:fillRect/>
          </a:stretch>
        </p:blipFill>
        <p:spPr>
          <a:xfrm>
            <a:off x="3486254" y="4547952"/>
            <a:ext cx="434661" cy="462952"/>
          </a:xfrm>
          <a:prstGeom prst="rect">
            <a:avLst/>
          </a:prstGeom>
          <a:ln w="12700">
            <a:miter lim="400000"/>
          </a:ln>
        </p:spPr>
      </p:pic>
      <p:pic>
        <p:nvPicPr>
          <p:cNvPr id="62" name="trash_verde_rgb.pdf"/>
          <p:cNvPicPr>
            <a:picLocks noChangeAspect="1"/>
          </p:cNvPicPr>
          <p:nvPr userDrawn="1"/>
        </p:nvPicPr>
        <p:blipFill>
          <a:blip r:embed="rId58">
            <a:extLst/>
          </a:blip>
          <a:stretch>
            <a:fillRect/>
          </a:stretch>
        </p:blipFill>
        <p:spPr>
          <a:xfrm>
            <a:off x="1353770" y="4489655"/>
            <a:ext cx="434661" cy="579547"/>
          </a:xfrm>
          <a:prstGeom prst="rect">
            <a:avLst/>
          </a:prstGeom>
          <a:ln w="12700">
            <a:miter lim="400000"/>
          </a:ln>
        </p:spPr>
      </p:pic>
      <p:pic>
        <p:nvPicPr>
          <p:cNvPr id="63" name="about_verde_rgb.pdf"/>
          <p:cNvPicPr>
            <a:picLocks noChangeAspect="1"/>
          </p:cNvPicPr>
          <p:nvPr userDrawn="1"/>
        </p:nvPicPr>
        <p:blipFill>
          <a:blip r:embed="rId59">
            <a:extLst/>
          </a:blip>
          <a:stretch>
            <a:fillRect/>
          </a:stretch>
        </p:blipFill>
        <p:spPr>
          <a:xfrm>
            <a:off x="1856672" y="5293654"/>
            <a:ext cx="434661" cy="434661"/>
          </a:xfrm>
          <a:prstGeom prst="rect">
            <a:avLst/>
          </a:prstGeom>
          <a:ln w="12700">
            <a:miter lim="400000"/>
          </a:ln>
        </p:spPr>
      </p:pic>
      <p:pic>
        <p:nvPicPr>
          <p:cNvPr id="64" name="apps_verde_rgb.pdf"/>
          <p:cNvPicPr>
            <a:picLocks noChangeAspect="1"/>
          </p:cNvPicPr>
          <p:nvPr userDrawn="1"/>
        </p:nvPicPr>
        <p:blipFill>
          <a:blip r:embed="rId60">
            <a:extLst/>
          </a:blip>
          <a:stretch>
            <a:fillRect/>
          </a:stretch>
        </p:blipFill>
        <p:spPr>
          <a:xfrm>
            <a:off x="1886891" y="4559656"/>
            <a:ext cx="434661" cy="439544"/>
          </a:xfrm>
          <a:prstGeom prst="rect">
            <a:avLst/>
          </a:prstGeom>
          <a:ln w="12700">
            <a:miter lim="400000"/>
          </a:ln>
        </p:spPr>
      </p:pic>
      <p:pic>
        <p:nvPicPr>
          <p:cNvPr id="65" name="confg_verde_rgb.pdf"/>
          <p:cNvPicPr>
            <a:picLocks noChangeAspect="1"/>
          </p:cNvPicPr>
          <p:nvPr userDrawn="1"/>
        </p:nvPicPr>
        <p:blipFill>
          <a:blip r:embed="rId61">
            <a:extLst/>
          </a:blip>
          <a:stretch>
            <a:fillRect/>
          </a:stretch>
        </p:blipFill>
        <p:spPr>
          <a:xfrm>
            <a:off x="4033841" y="3830543"/>
            <a:ext cx="434661" cy="434661"/>
          </a:xfrm>
          <a:prstGeom prst="rect">
            <a:avLst/>
          </a:prstGeom>
          <a:ln w="12700">
            <a:miter lim="400000"/>
          </a:ln>
        </p:spPr>
      </p:pic>
      <p:pic>
        <p:nvPicPr>
          <p:cNvPr id="66" name="help_verde_rgb.pdf"/>
          <p:cNvPicPr>
            <a:picLocks noChangeAspect="1"/>
          </p:cNvPicPr>
          <p:nvPr userDrawn="1"/>
        </p:nvPicPr>
        <p:blipFill>
          <a:blip r:embed="rId62">
            <a:extLst/>
          </a:blip>
          <a:stretch>
            <a:fillRect/>
          </a:stretch>
        </p:blipFill>
        <p:spPr>
          <a:xfrm>
            <a:off x="7780154" y="3758631"/>
            <a:ext cx="434661" cy="578482"/>
          </a:xfrm>
          <a:prstGeom prst="rect">
            <a:avLst/>
          </a:prstGeom>
          <a:ln w="12700">
            <a:miter lim="400000"/>
          </a:ln>
        </p:spPr>
      </p:pic>
      <p:pic>
        <p:nvPicPr>
          <p:cNvPr id="67" name="lgicn_verde_rgb.pdf"/>
          <p:cNvPicPr>
            <a:picLocks noChangeAspect="1"/>
          </p:cNvPicPr>
          <p:nvPr userDrawn="1"/>
        </p:nvPicPr>
        <p:blipFill>
          <a:blip r:embed="rId63">
            <a:extLst/>
          </a:blip>
          <a:stretch>
            <a:fillRect/>
          </a:stretch>
        </p:blipFill>
        <p:spPr>
          <a:xfrm>
            <a:off x="5282612" y="3843823"/>
            <a:ext cx="434661" cy="408098"/>
          </a:xfrm>
          <a:prstGeom prst="rect">
            <a:avLst/>
          </a:prstGeom>
          <a:ln w="12700">
            <a:miter lim="400000"/>
          </a:ln>
        </p:spPr>
      </p:pic>
      <p:pic>
        <p:nvPicPr>
          <p:cNvPr id="68" name="new_verde_rgb.pdf"/>
          <p:cNvPicPr>
            <a:picLocks noChangeAspect="1"/>
          </p:cNvPicPr>
          <p:nvPr userDrawn="1"/>
        </p:nvPicPr>
        <p:blipFill>
          <a:blip r:embed="rId64">
            <a:extLst/>
          </a:blip>
          <a:stretch>
            <a:fillRect/>
          </a:stretch>
        </p:blipFill>
        <p:spPr>
          <a:xfrm>
            <a:off x="7751221" y="4562098"/>
            <a:ext cx="434661" cy="434661"/>
          </a:xfrm>
          <a:prstGeom prst="rect">
            <a:avLst/>
          </a:prstGeom>
          <a:ln w="12700">
            <a:miter lim="400000"/>
          </a:ln>
        </p:spPr>
      </p:pic>
      <p:pic>
        <p:nvPicPr>
          <p:cNvPr id="69" name="prefs_verde_rgb.pdf"/>
          <p:cNvPicPr>
            <a:picLocks noChangeAspect="1"/>
          </p:cNvPicPr>
          <p:nvPr userDrawn="1"/>
        </p:nvPicPr>
        <p:blipFill>
          <a:blip r:embed="rId65">
            <a:extLst/>
          </a:blip>
          <a:stretch>
            <a:fillRect/>
          </a:stretch>
        </p:blipFill>
        <p:spPr>
          <a:xfrm>
            <a:off x="6151858" y="4561494"/>
            <a:ext cx="434661" cy="435868"/>
          </a:xfrm>
          <a:prstGeom prst="rect">
            <a:avLst/>
          </a:prstGeom>
          <a:ln w="12700">
            <a:miter lim="400000"/>
          </a:ln>
        </p:spPr>
      </p:pic>
      <p:pic>
        <p:nvPicPr>
          <p:cNvPr id="70" name="sinfo_verde_rgb.pdf"/>
          <p:cNvPicPr>
            <a:picLocks noChangeAspect="1"/>
          </p:cNvPicPr>
          <p:nvPr userDrawn="1"/>
        </p:nvPicPr>
        <p:blipFill>
          <a:blip r:embed="rId66">
            <a:extLst/>
          </a:blip>
          <a:stretch>
            <a:fillRect/>
          </a:stretch>
        </p:blipFill>
        <p:spPr>
          <a:xfrm>
            <a:off x="7946235" y="5719351"/>
            <a:ext cx="434661" cy="770826"/>
          </a:xfrm>
          <a:prstGeom prst="rect">
            <a:avLst/>
          </a:prstGeom>
          <a:ln w="12700">
            <a:miter lim="400000"/>
          </a:ln>
        </p:spPr>
      </p:pic>
      <p:pic>
        <p:nvPicPr>
          <p:cNvPr id="71" name="smicn_verde_rgb.pdf"/>
          <p:cNvPicPr>
            <a:picLocks noChangeAspect="1"/>
          </p:cNvPicPr>
          <p:nvPr userDrawn="1"/>
        </p:nvPicPr>
        <p:blipFill>
          <a:blip r:embed="rId67">
            <a:extLst/>
          </a:blip>
          <a:stretch>
            <a:fillRect/>
          </a:stretch>
        </p:blipFill>
        <p:spPr>
          <a:xfrm>
            <a:off x="5906998" y="3843823"/>
            <a:ext cx="434661" cy="408098"/>
          </a:xfrm>
          <a:prstGeom prst="rect">
            <a:avLst/>
          </a:prstGeom>
          <a:ln w="12700">
            <a:miter lim="400000"/>
          </a:ln>
        </p:spPr>
      </p:pic>
      <p:pic>
        <p:nvPicPr>
          <p:cNvPr id="72" name="timer_verde_rgb.pdf"/>
          <p:cNvPicPr>
            <a:picLocks noChangeAspect="1"/>
          </p:cNvPicPr>
          <p:nvPr userDrawn="1"/>
        </p:nvPicPr>
        <p:blipFill>
          <a:blip r:embed="rId68">
            <a:extLst/>
          </a:blip>
          <a:stretch>
            <a:fillRect/>
          </a:stretch>
        </p:blipFill>
        <p:spPr>
          <a:xfrm>
            <a:off x="911913" y="3799437"/>
            <a:ext cx="434661" cy="496755"/>
          </a:xfrm>
          <a:prstGeom prst="rect">
            <a:avLst/>
          </a:prstGeom>
          <a:ln w="12700">
            <a:miter lim="400000"/>
          </a:ln>
        </p:spPr>
      </p:pic>
      <p:pic>
        <p:nvPicPr>
          <p:cNvPr id="73" name="tools_verde_rgb.pdf"/>
          <p:cNvPicPr>
            <a:picLocks noChangeAspect="1"/>
          </p:cNvPicPr>
          <p:nvPr userDrawn="1"/>
        </p:nvPicPr>
        <p:blipFill>
          <a:blip r:embed="rId69">
            <a:extLst/>
          </a:blip>
          <a:stretch>
            <a:fillRect/>
          </a:stretch>
        </p:blipFill>
        <p:spPr>
          <a:xfrm>
            <a:off x="357074" y="5320820"/>
            <a:ext cx="434661" cy="380328"/>
          </a:xfrm>
          <a:prstGeom prst="rect">
            <a:avLst/>
          </a:prstGeom>
          <a:ln w="12700">
            <a:miter lim="400000"/>
          </a:ln>
        </p:spPr>
      </p:pic>
      <p:pic>
        <p:nvPicPr>
          <p:cNvPr id="74" name="user_verde_rgb.pdf"/>
          <p:cNvPicPr>
            <a:picLocks noChangeAspect="1"/>
          </p:cNvPicPr>
          <p:nvPr userDrawn="1"/>
        </p:nvPicPr>
        <p:blipFill>
          <a:blip r:embed="rId70">
            <a:extLst/>
          </a:blip>
          <a:stretch>
            <a:fillRect/>
          </a:stretch>
        </p:blipFill>
        <p:spPr>
          <a:xfrm>
            <a:off x="5618737" y="4547309"/>
            <a:ext cx="434661" cy="464238"/>
          </a:xfrm>
          <a:prstGeom prst="rect">
            <a:avLst/>
          </a:prstGeom>
          <a:ln w="12700">
            <a:miter lim="400000"/>
          </a:ln>
        </p:spPr>
      </p:pic>
      <p:pic>
        <p:nvPicPr>
          <p:cNvPr id="75" name="wiz_verde_rgb.pdf"/>
          <p:cNvPicPr>
            <a:picLocks noChangeAspect="1"/>
          </p:cNvPicPr>
          <p:nvPr userDrawn="1"/>
        </p:nvPicPr>
        <p:blipFill>
          <a:blip r:embed="rId71">
            <a:extLst/>
          </a:blip>
          <a:stretch>
            <a:fillRect/>
          </a:stretch>
        </p:blipFill>
        <p:spPr>
          <a:xfrm>
            <a:off x="4552495" y="4562098"/>
            <a:ext cx="434661" cy="434661"/>
          </a:xfrm>
          <a:prstGeom prst="rect">
            <a:avLst/>
          </a:prstGeom>
          <a:ln w="12700">
            <a:miter lim="400000"/>
          </a:ln>
        </p:spPr>
      </p:pic>
      <p:pic>
        <p:nvPicPr>
          <p:cNvPr id="76" name="Facebook_everis_verde_rgb.pdf"/>
          <p:cNvPicPr>
            <a:picLocks noChangeAspect="1"/>
          </p:cNvPicPr>
          <p:nvPr userDrawn="1"/>
        </p:nvPicPr>
        <p:blipFill>
          <a:blip r:embed="rId72">
            <a:extLst/>
          </a:blip>
          <a:stretch>
            <a:fillRect/>
          </a:stretch>
        </p:blipFill>
        <p:spPr>
          <a:xfrm>
            <a:off x="2972655" y="5970742"/>
            <a:ext cx="434661" cy="433412"/>
          </a:xfrm>
          <a:prstGeom prst="rect">
            <a:avLst/>
          </a:prstGeom>
          <a:ln w="12700">
            <a:miter lim="400000"/>
          </a:ln>
        </p:spPr>
      </p:pic>
      <p:pic>
        <p:nvPicPr>
          <p:cNvPr id="77" name="icono_blogger.pdf"/>
          <p:cNvPicPr>
            <a:picLocks noChangeAspect="1"/>
          </p:cNvPicPr>
          <p:nvPr userDrawn="1"/>
        </p:nvPicPr>
        <p:blipFill>
          <a:blip r:embed="rId73">
            <a:extLst/>
          </a:blip>
          <a:stretch>
            <a:fillRect/>
          </a:stretch>
        </p:blipFill>
        <p:spPr>
          <a:xfrm>
            <a:off x="351850" y="5970118"/>
            <a:ext cx="434661" cy="434654"/>
          </a:xfrm>
          <a:prstGeom prst="rect">
            <a:avLst/>
          </a:prstGeom>
          <a:ln w="12700">
            <a:miter lim="400000"/>
          </a:ln>
        </p:spPr>
      </p:pic>
      <p:pic>
        <p:nvPicPr>
          <p:cNvPr id="78" name="instagram_RGB.pdf"/>
          <p:cNvPicPr>
            <a:picLocks noChangeAspect="1"/>
          </p:cNvPicPr>
          <p:nvPr userDrawn="1"/>
        </p:nvPicPr>
        <p:blipFill>
          <a:blip r:embed="rId74">
            <a:extLst/>
          </a:blip>
          <a:stretch>
            <a:fillRect/>
          </a:stretch>
        </p:blipFill>
        <p:spPr>
          <a:xfrm>
            <a:off x="6467061" y="5970132"/>
            <a:ext cx="434661" cy="434632"/>
          </a:xfrm>
          <a:prstGeom prst="rect">
            <a:avLst/>
          </a:prstGeom>
          <a:ln w="12700">
            <a:miter lim="400000"/>
          </a:ln>
        </p:spPr>
      </p:pic>
      <p:pic>
        <p:nvPicPr>
          <p:cNvPr id="79" name="linkedin_everis_rgb.pdf"/>
          <p:cNvPicPr>
            <a:picLocks noChangeAspect="1"/>
          </p:cNvPicPr>
          <p:nvPr userDrawn="1"/>
        </p:nvPicPr>
        <p:blipFill>
          <a:blip r:embed="rId75">
            <a:extLst/>
          </a:blip>
          <a:stretch>
            <a:fillRect/>
          </a:stretch>
        </p:blipFill>
        <p:spPr>
          <a:xfrm>
            <a:off x="4719858" y="5970742"/>
            <a:ext cx="434661" cy="433412"/>
          </a:xfrm>
          <a:prstGeom prst="rect">
            <a:avLst/>
          </a:prstGeom>
          <a:ln w="12700">
            <a:miter lim="400000"/>
          </a:ln>
        </p:spPr>
      </p:pic>
      <p:pic>
        <p:nvPicPr>
          <p:cNvPr id="80" name="twitter_everis_verde_rgb.pdf"/>
          <p:cNvPicPr>
            <a:picLocks noChangeAspect="1"/>
          </p:cNvPicPr>
          <p:nvPr userDrawn="1"/>
        </p:nvPicPr>
        <p:blipFill>
          <a:blip r:embed="rId76">
            <a:extLst/>
          </a:blip>
          <a:stretch>
            <a:fillRect/>
          </a:stretch>
        </p:blipFill>
        <p:spPr>
          <a:xfrm>
            <a:off x="2099053" y="5970742"/>
            <a:ext cx="434661" cy="433412"/>
          </a:xfrm>
          <a:prstGeom prst="rect">
            <a:avLst/>
          </a:prstGeom>
          <a:ln w="12700">
            <a:miter lim="400000"/>
          </a:ln>
        </p:spPr>
      </p:pic>
      <p:pic>
        <p:nvPicPr>
          <p:cNvPr id="81" name="Vimeo.pdf"/>
          <p:cNvPicPr>
            <a:picLocks noChangeAspect="1"/>
          </p:cNvPicPr>
          <p:nvPr userDrawn="1"/>
        </p:nvPicPr>
        <p:blipFill>
          <a:blip r:embed="rId77">
            <a:extLst/>
          </a:blip>
          <a:stretch>
            <a:fillRect/>
          </a:stretch>
        </p:blipFill>
        <p:spPr>
          <a:xfrm>
            <a:off x="5593459" y="6125354"/>
            <a:ext cx="434661" cy="124189"/>
          </a:xfrm>
          <a:prstGeom prst="rect">
            <a:avLst/>
          </a:prstGeom>
          <a:ln w="12700">
            <a:miter lim="400000"/>
          </a:ln>
        </p:spPr>
      </p:pic>
      <p:pic>
        <p:nvPicPr>
          <p:cNvPr id="82" name="youtube_everis_rgb.pdf"/>
          <p:cNvPicPr>
            <a:picLocks noChangeAspect="1"/>
          </p:cNvPicPr>
          <p:nvPr userDrawn="1"/>
        </p:nvPicPr>
        <p:blipFill>
          <a:blip r:embed="rId78">
            <a:extLst/>
          </a:blip>
          <a:stretch>
            <a:fillRect/>
          </a:stretch>
        </p:blipFill>
        <p:spPr>
          <a:xfrm>
            <a:off x="3846256" y="5970118"/>
            <a:ext cx="434661" cy="434661"/>
          </a:xfrm>
          <a:prstGeom prst="rect">
            <a:avLst/>
          </a:prstGeom>
          <a:ln w="12700">
            <a:miter lim="400000"/>
          </a:ln>
        </p:spPr>
      </p:pic>
      <p:pic>
        <p:nvPicPr>
          <p:cNvPr id="83" name="cart_verde_rgb.pdf"/>
          <p:cNvPicPr>
            <a:picLocks noChangeAspect="1"/>
          </p:cNvPicPr>
          <p:nvPr userDrawn="1"/>
        </p:nvPicPr>
        <p:blipFill>
          <a:blip r:embed="rId79">
            <a:extLst/>
          </a:blip>
          <a:stretch>
            <a:fillRect/>
          </a:stretch>
        </p:blipFill>
        <p:spPr>
          <a:xfrm>
            <a:off x="6684978" y="4562700"/>
            <a:ext cx="434661" cy="433457"/>
          </a:xfrm>
          <a:prstGeom prst="rect">
            <a:avLst/>
          </a:prstGeom>
          <a:ln w="12700">
            <a:miter lim="400000"/>
          </a:ln>
        </p:spPr>
      </p:pic>
      <p:pic>
        <p:nvPicPr>
          <p:cNvPr id="84" name="favs_verde_rgb.pdf"/>
          <p:cNvPicPr>
            <a:picLocks noChangeAspect="1"/>
          </p:cNvPicPr>
          <p:nvPr userDrawn="1"/>
        </p:nvPicPr>
        <p:blipFill>
          <a:blip r:embed="rId80">
            <a:extLst/>
          </a:blip>
          <a:stretch>
            <a:fillRect/>
          </a:stretch>
        </p:blipFill>
        <p:spPr>
          <a:xfrm>
            <a:off x="5085616" y="4574172"/>
            <a:ext cx="434661" cy="410513"/>
          </a:xfrm>
          <a:prstGeom prst="rect">
            <a:avLst/>
          </a:prstGeom>
          <a:ln w="12700">
            <a:miter lim="400000"/>
          </a:ln>
        </p:spPr>
      </p:pic>
      <p:pic>
        <p:nvPicPr>
          <p:cNvPr id="85" name="home_verde_rgb.pdf"/>
          <p:cNvPicPr>
            <a:picLocks noChangeAspect="1"/>
          </p:cNvPicPr>
          <p:nvPr userDrawn="1"/>
        </p:nvPicPr>
        <p:blipFill>
          <a:blip r:embed="rId81">
            <a:extLst/>
          </a:blip>
          <a:stretch>
            <a:fillRect/>
          </a:stretch>
        </p:blipFill>
        <p:spPr>
          <a:xfrm>
            <a:off x="4019375" y="4565075"/>
            <a:ext cx="434661" cy="428706"/>
          </a:xfrm>
          <a:prstGeom prst="rect">
            <a:avLst/>
          </a:prstGeom>
          <a:ln w="12700">
            <a:miter lim="400000"/>
          </a:ln>
        </p:spPr>
      </p:pic>
      <p:pic>
        <p:nvPicPr>
          <p:cNvPr id="86" name="image_verde_rgb.pdf"/>
          <p:cNvPicPr>
            <a:picLocks noChangeAspect="1"/>
          </p:cNvPicPr>
          <p:nvPr userDrawn="1"/>
        </p:nvPicPr>
        <p:blipFill>
          <a:blip r:embed="rId82">
            <a:extLst/>
          </a:blip>
          <a:stretch>
            <a:fillRect/>
          </a:stretch>
        </p:blipFill>
        <p:spPr>
          <a:xfrm>
            <a:off x="2160684" y="3857709"/>
            <a:ext cx="434661" cy="380328"/>
          </a:xfrm>
          <a:prstGeom prst="rect">
            <a:avLst/>
          </a:prstGeom>
          <a:ln w="12700">
            <a:miter lim="400000"/>
          </a:ln>
        </p:spPr>
      </p:pic>
      <p:pic>
        <p:nvPicPr>
          <p:cNvPr id="87" name="ntwrk_verde_rgb.pdf"/>
          <p:cNvPicPr>
            <a:picLocks noChangeAspect="1"/>
          </p:cNvPicPr>
          <p:nvPr userDrawn="1"/>
        </p:nvPicPr>
        <p:blipFill>
          <a:blip r:embed="rId83">
            <a:extLst/>
          </a:blip>
          <a:stretch>
            <a:fillRect/>
          </a:stretch>
        </p:blipFill>
        <p:spPr>
          <a:xfrm>
            <a:off x="820649" y="4562098"/>
            <a:ext cx="434661" cy="434661"/>
          </a:xfrm>
          <a:prstGeom prst="rect">
            <a:avLst/>
          </a:prstGeom>
          <a:ln w="12700">
            <a:miter lim="400000"/>
          </a:ln>
        </p:spPr>
      </p:pic>
      <p:pic>
        <p:nvPicPr>
          <p:cNvPr id="88" name="opts_verde_rgb.pdf"/>
          <p:cNvPicPr>
            <a:picLocks noChangeAspect="1"/>
          </p:cNvPicPr>
          <p:nvPr userDrawn="1"/>
        </p:nvPicPr>
        <p:blipFill>
          <a:blip r:embed="rId84">
            <a:extLst/>
          </a:blip>
          <a:stretch>
            <a:fillRect/>
          </a:stretch>
        </p:blipFill>
        <p:spPr>
          <a:xfrm>
            <a:off x="3356271" y="5306935"/>
            <a:ext cx="434661" cy="408098"/>
          </a:xfrm>
          <a:prstGeom prst="rect">
            <a:avLst/>
          </a:prstGeom>
          <a:ln w="12700">
            <a:miter lim="400000"/>
          </a:ln>
        </p:spPr>
      </p:pic>
      <p:pic>
        <p:nvPicPr>
          <p:cNvPr id="89" name="rss_everis_rgb.pdf"/>
          <p:cNvPicPr>
            <a:picLocks noChangeAspect="1"/>
          </p:cNvPicPr>
          <p:nvPr userDrawn="1"/>
        </p:nvPicPr>
        <p:blipFill>
          <a:blip r:embed="rId85">
            <a:extLst/>
          </a:blip>
          <a:stretch>
            <a:fillRect/>
          </a:stretch>
        </p:blipFill>
        <p:spPr>
          <a:xfrm>
            <a:off x="1225451" y="5970742"/>
            <a:ext cx="434661" cy="433412"/>
          </a:xfrm>
          <a:prstGeom prst="rect">
            <a:avLst/>
          </a:prstGeom>
          <a:ln w="12700">
            <a:miter lim="400000"/>
          </a:ln>
        </p:spPr>
      </p:pic>
      <p:pic>
        <p:nvPicPr>
          <p:cNvPr id="90" name="web_verde_rgb.pdf"/>
          <p:cNvPicPr>
            <a:picLocks noChangeAspect="1"/>
          </p:cNvPicPr>
          <p:nvPr userDrawn="1"/>
        </p:nvPicPr>
        <p:blipFill>
          <a:blip r:embed="rId86">
            <a:extLst/>
          </a:blip>
          <a:stretch>
            <a:fillRect/>
          </a:stretch>
        </p:blipFill>
        <p:spPr>
          <a:xfrm>
            <a:off x="8404539" y="3830543"/>
            <a:ext cx="434661" cy="434661"/>
          </a:xfrm>
          <a:prstGeom prst="rect">
            <a:avLst/>
          </a:prstGeom>
          <a:ln w="12700">
            <a:miter lim="400000"/>
          </a:ln>
        </p:spPr>
      </p:pic>
    </p:spTree>
    <p:extLst>
      <p:ext uri="{BB962C8B-B14F-4D97-AF65-F5344CB8AC3E}">
        <p14:creationId xmlns:p14="http://schemas.microsoft.com/office/powerpoint/2010/main" val="27352844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ítulo y subtítulo">
    <p:spTree>
      <p:nvGrpSpPr>
        <p:cNvPr id="1" name=""/>
        <p:cNvGrpSpPr/>
        <p:nvPr/>
      </p:nvGrpSpPr>
      <p:grpSpPr>
        <a:xfrm>
          <a:off x="0" y="0"/>
          <a:ext cx="0" cy="0"/>
          <a:chOff x="0" y="0"/>
          <a:chExt cx="0" cy="0"/>
        </a:xfrm>
      </p:grpSpPr>
      <p:sp>
        <p:nvSpPr>
          <p:cNvPr id="5" name="Shape 5"/>
          <p:cNvSpPr>
            <a:spLocks noGrp="1"/>
          </p:cNvSpPr>
          <p:nvPr>
            <p:ph type="title"/>
          </p:nvPr>
        </p:nvSpPr>
        <p:spPr>
          <a:xfrm>
            <a:off x="892969" y="1151930"/>
            <a:ext cx="7358063" cy="2321719"/>
          </a:xfrm>
          <a:prstGeom prst="rect">
            <a:avLst/>
          </a:prstGeom>
        </p:spPr>
        <p:txBody>
          <a:bodyPr anchor="b"/>
          <a:lstStyle>
            <a:lvl1pPr>
              <a:defRPr sz="5600"/>
            </a:lvl1pPr>
          </a:lstStyle>
          <a:p>
            <a:pPr lvl="0">
              <a:defRPr sz="1800"/>
            </a:pPr>
            <a:r>
              <a:rPr sz="8000" dirty="0"/>
              <a:t>Texto del título</a:t>
            </a:r>
          </a:p>
        </p:txBody>
      </p:sp>
      <p:sp>
        <p:nvSpPr>
          <p:cNvPr id="6" name="Shape 6"/>
          <p:cNvSpPr>
            <a:spLocks noGrp="1"/>
          </p:cNvSpPr>
          <p:nvPr>
            <p:ph type="body" idx="1"/>
          </p:nvPr>
        </p:nvSpPr>
        <p:spPr>
          <a:xfrm>
            <a:off x="892969" y="3536156"/>
            <a:ext cx="7358063" cy="794742"/>
          </a:xfrm>
          <a:prstGeom prst="rect">
            <a:avLst/>
          </a:prstGeom>
        </p:spPr>
        <p:txBody>
          <a:bodyPr anchor="t"/>
          <a:lstStyle>
            <a:lvl1pPr marL="0" indent="0" algn="ctr">
              <a:spcBef>
                <a:spcPts val="0"/>
              </a:spcBef>
              <a:buSzTx/>
              <a:buNone/>
              <a:defRPr sz="2200"/>
            </a:lvl1pPr>
            <a:lvl2pPr marL="0" indent="160729" algn="ctr">
              <a:spcBef>
                <a:spcPts val="0"/>
              </a:spcBef>
              <a:buSzTx/>
              <a:buNone/>
              <a:defRPr sz="2200"/>
            </a:lvl2pPr>
            <a:lvl3pPr marL="0" indent="321457" algn="ctr">
              <a:spcBef>
                <a:spcPts val="0"/>
              </a:spcBef>
              <a:buSzTx/>
              <a:buNone/>
              <a:defRPr sz="2200"/>
            </a:lvl3pPr>
            <a:lvl4pPr marL="0" indent="482186" algn="ctr">
              <a:spcBef>
                <a:spcPts val="0"/>
              </a:spcBef>
              <a:buSzTx/>
              <a:buNone/>
              <a:defRPr sz="2200"/>
            </a:lvl4pPr>
            <a:lvl5pPr marL="0" indent="642915" algn="ctr">
              <a:spcBef>
                <a:spcPts val="0"/>
              </a:spcBef>
              <a:buSzTx/>
              <a:buNone/>
              <a:defRPr sz="2200"/>
            </a:lvl5pPr>
          </a:lstStyle>
          <a:p>
            <a:pPr lvl="0">
              <a:defRPr sz="1800"/>
            </a:pPr>
            <a:r>
              <a:rPr sz="3200" dirty="0"/>
              <a:t>Nivel de texto 1</a:t>
            </a:r>
          </a:p>
          <a:p>
            <a:pPr lvl="1">
              <a:defRPr sz="1800"/>
            </a:pPr>
            <a:r>
              <a:rPr sz="3200" dirty="0"/>
              <a:t>Nivel de texto 2</a:t>
            </a:r>
          </a:p>
          <a:p>
            <a:pPr lvl="2">
              <a:defRPr sz="1800"/>
            </a:pPr>
            <a:r>
              <a:rPr sz="3200" dirty="0"/>
              <a:t>Nivel de texto 3</a:t>
            </a:r>
          </a:p>
          <a:p>
            <a:pPr lvl="3">
              <a:defRPr sz="1800"/>
            </a:pPr>
            <a:r>
              <a:rPr sz="3200" dirty="0"/>
              <a:t>Nivel de texto 4</a:t>
            </a:r>
          </a:p>
          <a:p>
            <a:pPr lvl="4">
              <a:defRPr sz="1800"/>
            </a:pPr>
            <a:r>
              <a:rPr sz="3200" dirty="0"/>
              <a:t>Nivel de texto 5</a:t>
            </a:r>
          </a:p>
        </p:txBody>
      </p:sp>
    </p:spTree>
    <p:extLst>
      <p:ext uri="{BB962C8B-B14F-4D97-AF65-F5344CB8AC3E}">
        <p14:creationId xmlns:p14="http://schemas.microsoft.com/office/powerpoint/2010/main" val="105223932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2" name="1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812"/>
            <a:ext cx="2050814" cy="6846188"/>
          </a:xfrm>
          <a:prstGeom prst="rect">
            <a:avLst/>
          </a:prstGeom>
        </p:spPr>
      </p:pic>
      <p:sp>
        <p:nvSpPr>
          <p:cNvPr id="4" name="3 Título"/>
          <p:cNvSpPr>
            <a:spLocks noGrp="1"/>
          </p:cNvSpPr>
          <p:nvPr>
            <p:ph type="title" hasCustomPrompt="1"/>
          </p:nvPr>
        </p:nvSpPr>
        <p:spPr>
          <a:xfrm>
            <a:off x="2987824" y="2204864"/>
            <a:ext cx="5616624" cy="562074"/>
          </a:xfrm>
        </p:spPr>
        <p:txBody>
          <a:bodyPr anchor="t" anchorCtr="0">
            <a:normAutofit/>
          </a:bodyPr>
          <a:lstStyle>
            <a:lvl1pPr algn="l">
              <a:defRPr sz="2200" b="1" baseline="0">
                <a:solidFill>
                  <a:srgbClr val="9AAE04"/>
                </a:solidFill>
                <a:latin typeface="Arial" pitchFamily="34" charset="0"/>
                <a:cs typeface="Arial" pitchFamily="34" charset="0"/>
              </a:defRPr>
            </a:lvl1pPr>
          </a:lstStyle>
          <a:p>
            <a:r>
              <a:rPr lang="es-ES" dirty="0" err="1"/>
              <a:t>Contents</a:t>
            </a:r>
            <a:r>
              <a:rPr lang="es-ES" dirty="0"/>
              <a:t> (</a:t>
            </a:r>
            <a:r>
              <a:rPr lang="es-ES" dirty="0" err="1"/>
              <a:t>arial</a:t>
            </a:r>
            <a:r>
              <a:rPr lang="es-ES" dirty="0"/>
              <a:t> </a:t>
            </a:r>
            <a:r>
              <a:rPr lang="es-ES" dirty="0" err="1"/>
              <a:t>bold</a:t>
            </a:r>
            <a:r>
              <a:rPr lang="es-ES" dirty="0"/>
              <a:t> 22, </a:t>
            </a:r>
            <a:r>
              <a:rPr lang="es-ES" dirty="0" err="1"/>
              <a:t>green</a:t>
            </a:r>
            <a:r>
              <a:rPr lang="es-ES" dirty="0"/>
              <a:t>)</a:t>
            </a:r>
          </a:p>
        </p:txBody>
      </p:sp>
      <p:sp>
        <p:nvSpPr>
          <p:cNvPr id="20" name="19 Marcador de número de diapositiva"/>
          <p:cNvSpPr>
            <a:spLocks noGrp="1"/>
          </p:cNvSpPr>
          <p:nvPr>
            <p:ph type="sldNum" sz="quarter" idx="12"/>
          </p:nvPr>
        </p:nvSpPr>
        <p:spPr/>
        <p:txBody>
          <a:bodyPr/>
          <a:lstStyle/>
          <a:p>
            <a:fld id="{E60061AB-E3E3-4B82-98B1-945D99ABF5FB}" type="slidenum">
              <a:rPr lang="es-ES" smtClean="0"/>
              <a:pPr/>
              <a:t>‹N›</a:t>
            </a:fld>
            <a:endParaRPr lang="es-ES"/>
          </a:p>
        </p:txBody>
      </p:sp>
      <p:sp>
        <p:nvSpPr>
          <p:cNvPr id="22" name="21 Marcador de texto"/>
          <p:cNvSpPr>
            <a:spLocks noGrp="1"/>
          </p:cNvSpPr>
          <p:nvPr>
            <p:ph type="body" sz="quarter" idx="13" hasCustomPrompt="1"/>
          </p:nvPr>
        </p:nvSpPr>
        <p:spPr>
          <a:xfrm>
            <a:off x="2987824" y="2780928"/>
            <a:ext cx="5616624"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a:t> </a:t>
            </a:r>
            <a:r>
              <a:rPr lang="es-ES" dirty="0" err="1"/>
              <a:t>arial</a:t>
            </a:r>
            <a:r>
              <a:rPr lang="es-ES" dirty="0"/>
              <a:t> </a:t>
            </a:r>
            <a:r>
              <a:rPr lang="es-ES" dirty="0" err="1"/>
              <a:t>bold</a:t>
            </a:r>
            <a:r>
              <a:rPr lang="es-ES" dirty="0"/>
              <a:t> 18, grey</a:t>
            </a:r>
          </a:p>
          <a:p>
            <a:pPr lvl="1"/>
            <a:r>
              <a:rPr lang="es-ES" dirty="0" err="1"/>
              <a:t>arial</a:t>
            </a:r>
            <a:r>
              <a:rPr lang="es-ES" dirty="0"/>
              <a:t> 14, grey</a:t>
            </a:r>
          </a:p>
          <a:p>
            <a:pPr lvl="1"/>
            <a:r>
              <a:rPr lang="es-ES" dirty="0" err="1"/>
              <a:t>arial</a:t>
            </a:r>
            <a:r>
              <a:rPr lang="es-ES" dirty="0"/>
              <a:t> 14, grey</a:t>
            </a:r>
          </a:p>
          <a:p>
            <a:pPr lvl="2"/>
            <a:r>
              <a:rPr lang="es-ES" dirty="0" err="1"/>
              <a:t>arial</a:t>
            </a:r>
            <a:r>
              <a:rPr lang="es-ES" dirty="0"/>
              <a:t> 12, grey</a:t>
            </a:r>
          </a:p>
          <a:p>
            <a:pPr lvl="0"/>
            <a:r>
              <a:rPr lang="es-ES" dirty="0" err="1"/>
              <a:t>arial</a:t>
            </a:r>
            <a:r>
              <a:rPr lang="es-ES" dirty="0"/>
              <a:t> </a:t>
            </a:r>
            <a:r>
              <a:rPr lang="es-ES" dirty="0" err="1"/>
              <a:t>bold</a:t>
            </a:r>
            <a:r>
              <a:rPr lang="es-ES" dirty="0"/>
              <a:t> 18, grey</a:t>
            </a:r>
          </a:p>
          <a:p>
            <a:pPr lvl="0"/>
            <a:r>
              <a:rPr lang="es-ES" dirty="0" err="1"/>
              <a:t>arial</a:t>
            </a:r>
            <a:r>
              <a:rPr lang="es-ES" dirty="0"/>
              <a:t> </a:t>
            </a:r>
            <a:r>
              <a:rPr lang="es-ES" dirty="0" err="1"/>
              <a:t>bold</a:t>
            </a:r>
            <a:r>
              <a:rPr lang="es-ES" dirty="0"/>
              <a:t> 18, grey</a:t>
            </a:r>
          </a:p>
          <a:p>
            <a:pPr lvl="0"/>
            <a:r>
              <a:rPr lang="es-ES" dirty="0" err="1"/>
              <a:t>arial</a:t>
            </a:r>
            <a:r>
              <a:rPr lang="es-ES" dirty="0"/>
              <a:t> </a:t>
            </a:r>
            <a:r>
              <a:rPr lang="es-ES" dirty="0" err="1"/>
              <a:t>bold</a:t>
            </a:r>
            <a:r>
              <a:rPr lang="es-ES" dirty="0"/>
              <a:t> 18, grey</a:t>
            </a:r>
          </a:p>
        </p:txBody>
      </p:sp>
    </p:spTree>
    <p:extLst>
      <p:ext uri="{BB962C8B-B14F-4D97-AF65-F5344CB8AC3E}">
        <p14:creationId xmlns:p14="http://schemas.microsoft.com/office/powerpoint/2010/main" val="1726240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pic>
        <p:nvPicPr>
          <p:cNvPr id="2" name="1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0"/>
            <a:ext cx="2054352" cy="6858000"/>
          </a:xfrm>
          <a:prstGeom prst="rect">
            <a:avLst/>
          </a:prstGeom>
        </p:spPr>
      </p:pic>
      <p:sp>
        <p:nvSpPr>
          <p:cNvPr id="14" name="3 Título"/>
          <p:cNvSpPr>
            <a:spLocks noGrp="1"/>
          </p:cNvSpPr>
          <p:nvPr>
            <p:ph type="title" hasCustomPrompt="1"/>
          </p:nvPr>
        </p:nvSpPr>
        <p:spPr>
          <a:xfrm>
            <a:off x="2987824" y="2204864"/>
            <a:ext cx="5616624" cy="562074"/>
          </a:xfrm>
        </p:spPr>
        <p:txBody>
          <a:bodyPr anchor="t" anchorCtr="0">
            <a:normAutofit/>
          </a:bodyPr>
          <a:lstStyle>
            <a:lvl1pPr algn="l">
              <a:defRPr sz="2200" b="1" baseline="0">
                <a:solidFill>
                  <a:srgbClr val="9AAE04"/>
                </a:solidFill>
                <a:latin typeface="Arial" pitchFamily="34" charset="0"/>
                <a:cs typeface="Arial" pitchFamily="34" charset="0"/>
              </a:defRPr>
            </a:lvl1pPr>
          </a:lstStyle>
          <a:p>
            <a:r>
              <a:rPr lang="es-ES" dirty="0" err="1"/>
              <a:t>Contents</a:t>
            </a:r>
            <a:r>
              <a:rPr lang="es-ES" dirty="0"/>
              <a:t> (</a:t>
            </a:r>
            <a:r>
              <a:rPr lang="es-ES" dirty="0" err="1"/>
              <a:t>arial</a:t>
            </a:r>
            <a:r>
              <a:rPr lang="es-ES" dirty="0"/>
              <a:t> </a:t>
            </a:r>
            <a:r>
              <a:rPr lang="es-ES" dirty="0" err="1"/>
              <a:t>bold</a:t>
            </a:r>
            <a:r>
              <a:rPr lang="es-ES" dirty="0"/>
              <a:t> 22, </a:t>
            </a:r>
            <a:r>
              <a:rPr lang="es-ES" dirty="0" err="1"/>
              <a:t>green</a:t>
            </a:r>
            <a:r>
              <a:rPr lang="es-ES" dirty="0"/>
              <a:t>)</a:t>
            </a:r>
          </a:p>
        </p:txBody>
      </p:sp>
      <p:sp>
        <p:nvSpPr>
          <p:cNvPr id="15" name="21 Marcador de texto"/>
          <p:cNvSpPr>
            <a:spLocks noGrp="1"/>
          </p:cNvSpPr>
          <p:nvPr>
            <p:ph type="body" sz="quarter" idx="13" hasCustomPrompt="1"/>
          </p:nvPr>
        </p:nvSpPr>
        <p:spPr>
          <a:xfrm>
            <a:off x="2987824" y="2780928"/>
            <a:ext cx="5616624"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grey</a:t>
            </a:r>
          </a:p>
          <a:p>
            <a:pPr lvl="1"/>
            <a:r>
              <a:rPr lang="es-ES" dirty="0" err="1"/>
              <a:t>arial</a:t>
            </a:r>
            <a:r>
              <a:rPr lang="es-ES" dirty="0"/>
              <a:t> 14, grey</a:t>
            </a:r>
          </a:p>
          <a:p>
            <a:pPr lvl="1"/>
            <a:r>
              <a:rPr lang="es-ES" dirty="0" err="1"/>
              <a:t>arial</a:t>
            </a:r>
            <a:r>
              <a:rPr lang="es-ES" dirty="0"/>
              <a:t> 14, grey</a:t>
            </a:r>
          </a:p>
          <a:p>
            <a:pPr lvl="2"/>
            <a:r>
              <a:rPr lang="es-ES" dirty="0" err="1"/>
              <a:t>arial</a:t>
            </a:r>
            <a:r>
              <a:rPr lang="es-ES" dirty="0"/>
              <a:t> 12, grey</a:t>
            </a:r>
          </a:p>
          <a:p>
            <a:pPr lvl="0"/>
            <a:r>
              <a:rPr lang="es-ES" dirty="0" err="1"/>
              <a:t>arial</a:t>
            </a:r>
            <a:r>
              <a:rPr lang="es-ES" dirty="0"/>
              <a:t> </a:t>
            </a:r>
            <a:r>
              <a:rPr lang="es-ES" dirty="0" err="1"/>
              <a:t>bold</a:t>
            </a:r>
            <a:r>
              <a:rPr lang="es-ES" dirty="0"/>
              <a:t> 18, grey</a:t>
            </a:r>
          </a:p>
          <a:p>
            <a:pPr lvl="0"/>
            <a:r>
              <a:rPr lang="es-ES" dirty="0" err="1"/>
              <a:t>arial</a:t>
            </a:r>
            <a:r>
              <a:rPr lang="es-ES" dirty="0"/>
              <a:t> </a:t>
            </a:r>
            <a:r>
              <a:rPr lang="es-ES" dirty="0" err="1"/>
              <a:t>bold</a:t>
            </a:r>
            <a:r>
              <a:rPr lang="es-ES" dirty="0"/>
              <a:t> 18, grey</a:t>
            </a:r>
          </a:p>
          <a:p>
            <a:pPr lvl="0"/>
            <a:r>
              <a:rPr lang="es-ES" dirty="0" err="1"/>
              <a:t>arial</a:t>
            </a:r>
            <a:r>
              <a:rPr lang="es-ES" dirty="0"/>
              <a:t> </a:t>
            </a:r>
            <a:r>
              <a:rPr lang="es-ES" dirty="0" err="1"/>
              <a:t>bold</a:t>
            </a:r>
            <a:r>
              <a:rPr lang="es-ES" dirty="0"/>
              <a:t> 18, grey</a:t>
            </a:r>
          </a:p>
        </p:txBody>
      </p:sp>
    </p:spTree>
    <p:extLst>
      <p:ext uri="{BB962C8B-B14F-4D97-AF65-F5344CB8AC3E}">
        <p14:creationId xmlns:p14="http://schemas.microsoft.com/office/powerpoint/2010/main" val="515169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fld id="{ACFAEEE9-AD6A-4121-B8FF-B12D6A452F01}" type="slidenum">
              <a:rPr lang="es-ES" smtClean="0"/>
              <a:pPr/>
              <a:t>‹N›</a:t>
            </a:fld>
            <a:endParaRPr lang="es-ES"/>
          </a:p>
        </p:txBody>
      </p:sp>
      <p:pic>
        <p:nvPicPr>
          <p:cNvPr id="2" name="1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0"/>
            <a:ext cx="2054352" cy="6858000"/>
          </a:xfrm>
          <a:prstGeom prst="rect">
            <a:avLst/>
          </a:prstGeom>
        </p:spPr>
      </p:pic>
      <p:sp>
        <p:nvSpPr>
          <p:cNvPr id="16" name="3 Título"/>
          <p:cNvSpPr>
            <a:spLocks noGrp="1"/>
          </p:cNvSpPr>
          <p:nvPr>
            <p:ph type="title" hasCustomPrompt="1"/>
          </p:nvPr>
        </p:nvSpPr>
        <p:spPr>
          <a:xfrm>
            <a:off x="2987824" y="2204864"/>
            <a:ext cx="5616624" cy="562074"/>
          </a:xfrm>
        </p:spPr>
        <p:txBody>
          <a:bodyPr anchor="t" anchorCtr="0">
            <a:normAutofit/>
          </a:bodyPr>
          <a:lstStyle>
            <a:lvl1pPr algn="l">
              <a:defRPr sz="2200" b="1" baseline="0">
                <a:solidFill>
                  <a:srgbClr val="9AAE04"/>
                </a:solidFill>
                <a:latin typeface="Arial" pitchFamily="34" charset="0"/>
                <a:cs typeface="Arial" pitchFamily="34" charset="0"/>
              </a:defRPr>
            </a:lvl1pPr>
          </a:lstStyle>
          <a:p>
            <a:r>
              <a:rPr lang="es-ES" dirty="0" err="1"/>
              <a:t>Contents</a:t>
            </a:r>
            <a:r>
              <a:rPr lang="es-ES" dirty="0"/>
              <a:t> (</a:t>
            </a:r>
            <a:r>
              <a:rPr lang="es-ES" dirty="0" err="1"/>
              <a:t>arial</a:t>
            </a:r>
            <a:r>
              <a:rPr lang="es-ES" dirty="0"/>
              <a:t> </a:t>
            </a:r>
            <a:r>
              <a:rPr lang="es-ES" dirty="0" err="1"/>
              <a:t>bold</a:t>
            </a:r>
            <a:r>
              <a:rPr lang="es-ES" dirty="0"/>
              <a:t> 22, </a:t>
            </a:r>
            <a:r>
              <a:rPr lang="es-ES" dirty="0" err="1"/>
              <a:t>green</a:t>
            </a:r>
            <a:r>
              <a:rPr lang="es-ES" dirty="0"/>
              <a:t>)</a:t>
            </a:r>
          </a:p>
        </p:txBody>
      </p:sp>
      <p:sp>
        <p:nvSpPr>
          <p:cNvPr id="17" name="21 Marcador de texto"/>
          <p:cNvSpPr>
            <a:spLocks noGrp="1"/>
          </p:cNvSpPr>
          <p:nvPr>
            <p:ph type="body" sz="quarter" idx="13" hasCustomPrompt="1"/>
          </p:nvPr>
        </p:nvSpPr>
        <p:spPr>
          <a:xfrm>
            <a:off x="2987824" y="2780928"/>
            <a:ext cx="5616624"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grey</a:t>
            </a:r>
          </a:p>
          <a:p>
            <a:pPr lvl="1"/>
            <a:r>
              <a:rPr lang="es-ES" dirty="0" err="1"/>
              <a:t>arial</a:t>
            </a:r>
            <a:r>
              <a:rPr lang="es-ES" dirty="0"/>
              <a:t> 14, grey</a:t>
            </a:r>
          </a:p>
          <a:p>
            <a:pPr lvl="1"/>
            <a:r>
              <a:rPr lang="es-ES" dirty="0" err="1"/>
              <a:t>arial</a:t>
            </a:r>
            <a:r>
              <a:rPr lang="es-ES" dirty="0"/>
              <a:t> 14, grey</a:t>
            </a:r>
          </a:p>
          <a:p>
            <a:pPr lvl="2"/>
            <a:r>
              <a:rPr lang="es-ES" dirty="0" err="1"/>
              <a:t>arial</a:t>
            </a:r>
            <a:r>
              <a:rPr lang="es-ES" dirty="0"/>
              <a:t> 12, grey</a:t>
            </a:r>
          </a:p>
          <a:p>
            <a:pPr lvl="0"/>
            <a:r>
              <a:rPr lang="es-ES" dirty="0" err="1"/>
              <a:t>arial</a:t>
            </a:r>
            <a:r>
              <a:rPr lang="es-ES" dirty="0"/>
              <a:t> </a:t>
            </a:r>
            <a:r>
              <a:rPr lang="es-ES" dirty="0" err="1"/>
              <a:t>bold</a:t>
            </a:r>
            <a:r>
              <a:rPr lang="es-ES" dirty="0"/>
              <a:t> 18, grey</a:t>
            </a:r>
          </a:p>
          <a:p>
            <a:pPr lvl="0"/>
            <a:r>
              <a:rPr lang="es-ES" dirty="0" err="1"/>
              <a:t>arial</a:t>
            </a:r>
            <a:r>
              <a:rPr lang="es-ES" dirty="0"/>
              <a:t> </a:t>
            </a:r>
            <a:r>
              <a:rPr lang="es-ES" dirty="0" err="1"/>
              <a:t>bold</a:t>
            </a:r>
            <a:r>
              <a:rPr lang="es-ES" dirty="0"/>
              <a:t> 18, grey</a:t>
            </a:r>
          </a:p>
          <a:p>
            <a:pPr lvl="0"/>
            <a:r>
              <a:rPr lang="es-ES" dirty="0" err="1"/>
              <a:t>arial</a:t>
            </a:r>
            <a:r>
              <a:rPr lang="es-ES" dirty="0"/>
              <a:t> </a:t>
            </a:r>
            <a:r>
              <a:rPr lang="es-ES" dirty="0" err="1"/>
              <a:t>bold</a:t>
            </a:r>
            <a:r>
              <a:rPr lang="es-ES" dirty="0"/>
              <a:t> 18, grey</a:t>
            </a:r>
          </a:p>
        </p:txBody>
      </p:sp>
    </p:spTree>
    <p:extLst>
      <p:ext uri="{BB962C8B-B14F-4D97-AF65-F5344CB8AC3E}">
        <p14:creationId xmlns:p14="http://schemas.microsoft.com/office/powerpoint/2010/main" val="2195380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fld id="{ACFAEEE9-AD6A-4121-B8FF-B12D6A452F01}" type="slidenum">
              <a:rPr lang="es-ES" smtClean="0"/>
              <a:pPr/>
              <a:t>‹N›</a:t>
            </a:fld>
            <a:endParaRPr lang="es-ES"/>
          </a:p>
        </p:txBody>
      </p:sp>
      <p:sp>
        <p:nvSpPr>
          <p:cNvPr id="10" name="9 CuadroTexto"/>
          <p:cNvSpPr txBox="1"/>
          <p:nvPr userDrawn="1"/>
        </p:nvSpPr>
        <p:spPr>
          <a:xfrm>
            <a:off x="1115616" y="3356992"/>
            <a:ext cx="1008112" cy="369332"/>
          </a:xfrm>
          <a:prstGeom prst="rect">
            <a:avLst/>
          </a:prstGeom>
          <a:noFill/>
        </p:spPr>
        <p:txBody>
          <a:bodyPr wrap="square" rtlCol="0">
            <a:spAutoFit/>
          </a:bodyPr>
          <a:lstStyle/>
          <a:p>
            <a:r>
              <a:rPr lang="es-ES" b="1" dirty="0">
                <a:solidFill>
                  <a:schemeClr val="bg1"/>
                </a:solidFill>
                <a:latin typeface="Arial" pitchFamily="34" charset="0"/>
                <a:cs typeface="Arial" pitchFamily="34" charset="0"/>
              </a:rPr>
              <a:t>ÍNDICE</a:t>
            </a:r>
          </a:p>
        </p:txBody>
      </p:sp>
      <p:pic>
        <p:nvPicPr>
          <p:cNvPr id="2" name="1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0"/>
            <a:ext cx="2054352" cy="6858000"/>
          </a:xfrm>
          <a:prstGeom prst="rect">
            <a:avLst/>
          </a:prstGeom>
        </p:spPr>
      </p:pic>
      <p:sp>
        <p:nvSpPr>
          <p:cNvPr id="13" name="3 Título"/>
          <p:cNvSpPr>
            <a:spLocks noGrp="1"/>
          </p:cNvSpPr>
          <p:nvPr>
            <p:ph type="title" hasCustomPrompt="1"/>
          </p:nvPr>
        </p:nvSpPr>
        <p:spPr>
          <a:xfrm>
            <a:off x="2987824" y="2204864"/>
            <a:ext cx="5616624" cy="562074"/>
          </a:xfrm>
        </p:spPr>
        <p:txBody>
          <a:bodyPr anchor="t" anchorCtr="0">
            <a:normAutofit/>
          </a:bodyPr>
          <a:lstStyle>
            <a:lvl1pPr algn="l">
              <a:defRPr sz="2200" b="1" baseline="0">
                <a:solidFill>
                  <a:srgbClr val="9AAE04"/>
                </a:solidFill>
                <a:latin typeface="Arial" pitchFamily="34" charset="0"/>
                <a:cs typeface="Arial" pitchFamily="34" charset="0"/>
              </a:defRPr>
            </a:lvl1pPr>
          </a:lstStyle>
          <a:p>
            <a:r>
              <a:rPr lang="es-ES" dirty="0" err="1"/>
              <a:t>Contents</a:t>
            </a:r>
            <a:r>
              <a:rPr lang="es-ES" dirty="0"/>
              <a:t> (</a:t>
            </a:r>
            <a:r>
              <a:rPr lang="es-ES" dirty="0" err="1"/>
              <a:t>arial</a:t>
            </a:r>
            <a:r>
              <a:rPr lang="es-ES" dirty="0"/>
              <a:t> </a:t>
            </a:r>
            <a:r>
              <a:rPr lang="es-ES" dirty="0" err="1"/>
              <a:t>bold</a:t>
            </a:r>
            <a:r>
              <a:rPr lang="es-ES" dirty="0"/>
              <a:t> 22, </a:t>
            </a:r>
            <a:r>
              <a:rPr lang="es-ES" dirty="0" err="1"/>
              <a:t>green</a:t>
            </a:r>
            <a:r>
              <a:rPr lang="es-ES" dirty="0"/>
              <a:t>)</a:t>
            </a:r>
          </a:p>
        </p:txBody>
      </p:sp>
      <p:sp>
        <p:nvSpPr>
          <p:cNvPr id="14" name="21 Marcador de texto"/>
          <p:cNvSpPr>
            <a:spLocks noGrp="1"/>
          </p:cNvSpPr>
          <p:nvPr>
            <p:ph type="body" sz="quarter" idx="13" hasCustomPrompt="1"/>
          </p:nvPr>
        </p:nvSpPr>
        <p:spPr>
          <a:xfrm>
            <a:off x="2987824" y="2780928"/>
            <a:ext cx="5616624"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grey</a:t>
            </a:r>
          </a:p>
          <a:p>
            <a:pPr lvl="1"/>
            <a:r>
              <a:rPr lang="es-ES" dirty="0" err="1"/>
              <a:t>arial</a:t>
            </a:r>
            <a:r>
              <a:rPr lang="es-ES" dirty="0"/>
              <a:t> 14, grey</a:t>
            </a:r>
          </a:p>
          <a:p>
            <a:pPr lvl="1"/>
            <a:r>
              <a:rPr lang="es-ES" dirty="0" err="1"/>
              <a:t>arial</a:t>
            </a:r>
            <a:r>
              <a:rPr lang="es-ES" dirty="0"/>
              <a:t> 14, grey</a:t>
            </a:r>
          </a:p>
          <a:p>
            <a:pPr lvl="2"/>
            <a:r>
              <a:rPr lang="es-ES" dirty="0" err="1"/>
              <a:t>arial</a:t>
            </a:r>
            <a:r>
              <a:rPr lang="es-ES" dirty="0"/>
              <a:t> 12, grey</a:t>
            </a:r>
          </a:p>
          <a:p>
            <a:pPr lvl="0"/>
            <a:r>
              <a:rPr lang="es-ES" dirty="0" err="1"/>
              <a:t>arial</a:t>
            </a:r>
            <a:r>
              <a:rPr lang="es-ES" dirty="0"/>
              <a:t> </a:t>
            </a:r>
            <a:r>
              <a:rPr lang="es-ES" dirty="0" err="1"/>
              <a:t>bold</a:t>
            </a:r>
            <a:r>
              <a:rPr lang="es-ES" dirty="0"/>
              <a:t> 18, grey</a:t>
            </a:r>
          </a:p>
          <a:p>
            <a:pPr lvl="0"/>
            <a:r>
              <a:rPr lang="es-ES" dirty="0" err="1"/>
              <a:t>arial</a:t>
            </a:r>
            <a:r>
              <a:rPr lang="es-ES" dirty="0"/>
              <a:t> </a:t>
            </a:r>
            <a:r>
              <a:rPr lang="es-ES" dirty="0" err="1"/>
              <a:t>bold</a:t>
            </a:r>
            <a:r>
              <a:rPr lang="es-ES" dirty="0"/>
              <a:t> 18, grey</a:t>
            </a:r>
          </a:p>
          <a:p>
            <a:pPr lvl="0"/>
            <a:r>
              <a:rPr lang="es-ES" dirty="0" err="1"/>
              <a:t>arial</a:t>
            </a:r>
            <a:r>
              <a:rPr lang="es-ES" dirty="0"/>
              <a:t> </a:t>
            </a:r>
            <a:r>
              <a:rPr lang="es-ES" dirty="0" err="1"/>
              <a:t>bold</a:t>
            </a:r>
            <a:r>
              <a:rPr lang="es-ES" dirty="0"/>
              <a:t> 18, grey</a:t>
            </a:r>
          </a:p>
        </p:txBody>
      </p:sp>
    </p:spTree>
    <p:extLst>
      <p:ext uri="{BB962C8B-B14F-4D97-AF65-F5344CB8AC3E}">
        <p14:creationId xmlns:p14="http://schemas.microsoft.com/office/powerpoint/2010/main" val="2084302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396718" y="1988842"/>
            <a:ext cx="8280000" cy="432000"/>
          </a:xfrm>
        </p:spPr>
        <p:txBody>
          <a:bodyPr anchor="t">
            <a:normAutofit/>
          </a:bodyPr>
          <a:lstStyle>
            <a:lvl1pPr algn="l">
              <a:defRPr sz="2400" b="1" cap="none" baseline="0">
                <a:solidFill>
                  <a:srgbClr val="9AAE04"/>
                </a:solidFill>
                <a:latin typeface="Arial" pitchFamily="34" charset="0"/>
                <a:cs typeface="Arial" pitchFamily="34" charset="0"/>
              </a:defRPr>
            </a:lvl1pPr>
          </a:lstStyle>
          <a:p>
            <a:r>
              <a:rPr lang="es-ES" dirty="0" err="1"/>
              <a:t>Headline</a:t>
            </a:r>
            <a:r>
              <a:rPr lang="es-ES" dirty="0"/>
              <a:t> (</a:t>
            </a:r>
            <a:r>
              <a:rPr lang="es-ES" dirty="0" err="1"/>
              <a:t>arial</a:t>
            </a:r>
            <a:r>
              <a:rPr lang="es-ES" dirty="0"/>
              <a:t> 24 </a:t>
            </a:r>
            <a:r>
              <a:rPr lang="es-ES" dirty="0" err="1"/>
              <a:t>bold</a:t>
            </a:r>
            <a:r>
              <a:rPr lang="es-ES" dirty="0"/>
              <a:t>, </a:t>
            </a:r>
            <a:r>
              <a:rPr lang="es-ES" dirty="0" err="1"/>
              <a:t>green</a:t>
            </a:r>
            <a:r>
              <a:rPr lang="es-ES" dirty="0"/>
              <a:t>)</a:t>
            </a:r>
          </a:p>
        </p:txBody>
      </p:sp>
      <p:sp>
        <p:nvSpPr>
          <p:cNvPr id="3" name="2 Marcador de texto"/>
          <p:cNvSpPr>
            <a:spLocks noGrp="1"/>
          </p:cNvSpPr>
          <p:nvPr>
            <p:ph type="body" idx="1" hasCustomPrompt="1"/>
          </p:nvPr>
        </p:nvSpPr>
        <p:spPr>
          <a:xfrm>
            <a:off x="395536" y="2420888"/>
            <a:ext cx="8280000" cy="432048"/>
          </a:xfrm>
        </p:spPr>
        <p:txBody>
          <a:bodyPr anchor="t">
            <a:normAutofit/>
          </a:bodyPr>
          <a:lstStyle>
            <a:lvl1pPr marL="0" indent="0">
              <a:buNone/>
              <a:defRPr sz="2000">
                <a:solidFill>
                  <a:srgbClr val="969696"/>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err="1"/>
              <a:t>Subheading</a:t>
            </a:r>
            <a:r>
              <a:rPr lang="es-ES" dirty="0"/>
              <a:t> (arial 20, grey)</a:t>
            </a:r>
          </a:p>
        </p:txBody>
      </p:sp>
      <p:sp>
        <p:nvSpPr>
          <p:cNvPr id="14" name="13 Marcador de contenido"/>
          <p:cNvSpPr>
            <a:spLocks noGrp="1"/>
          </p:cNvSpPr>
          <p:nvPr>
            <p:ph sz="quarter" idx="11" hasCustomPrompt="1"/>
          </p:nvPr>
        </p:nvSpPr>
        <p:spPr>
          <a:xfrm>
            <a:off x="395536" y="3068960"/>
            <a:ext cx="8280920"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baseline="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dirty="0"/>
              <a:t>(</a:t>
            </a:r>
            <a:r>
              <a:rPr lang="es-ES" dirty="0" err="1"/>
              <a:t>arial</a:t>
            </a:r>
            <a:r>
              <a:rPr lang="es-ES" dirty="0"/>
              <a:t> 14, grey)</a:t>
            </a:r>
          </a:p>
          <a:p>
            <a:pPr lvl="0"/>
            <a:r>
              <a:rPr lang="es-ES" dirty="0" err="1"/>
              <a:t>Xxxxxxxxxxxxxxx</a:t>
            </a:r>
            <a:r>
              <a:rPr lang="es-ES" dirty="0"/>
              <a:t> </a:t>
            </a:r>
            <a:r>
              <a:rPr lang="es-ES" dirty="0" err="1"/>
              <a:t>xxxxxxxxxxx</a:t>
            </a:r>
            <a:endParaRPr lang="es-ES" dirty="0"/>
          </a:p>
        </p:txBody>
      </p:sp>
      <p:pic>
        <p:nvPicPr>
          <p:cNvPr id="5" name="4 Imagen"/>
          <p:cNvPicPr>
            <a:picLocks noChangeAspect="1"/>
          </p:cNvPicPr>
          <p:nvPr userDrawn="1"/>
        </p:nvPicPr>
        <p:blipFill rotWithShape="1">
          <a:blip r:embed="rId2">
            <a:extLst>
              <a:ext uri="{28A0092B-C50C-407E-A947-70E740481C1C}">
                <a14:useLocalDpi xmlns:a14="http://schemas.microsoft.com/office/drawing/2010/main" val="0"/>
              </a:ext>
            </a:extLst>
          </a:blip>
          <a:srcRect t="1721" r="26440" b="-1"/>
          <a:stretch/>
        </p:blipFill>
        <p:spPr>
          <a:xfrm>
            <a:off x="378" y="0"/>
            <a:ext cx="6725738" cy="1563541"/>
          </a:xfrm>
          <a:prstGeom prst="rect">
            <a:avLst/>
          </a:prstGeom>
        </p:spPr>
      </p:pic>
    </p:spTree>
    <p:extLst>
      <p:ext uri="{BB962C8B-B14F-4D97-AF65-F5344CB8AC3E}">
        <p14:creationId xmlns:p14="http://schemas.microsoft.com/office/powerpoint/2010/main" val="1515908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395536" y="1988840"/>
            <a:ext cx="8280920" cy="432048"/>
          </a:xfrm>
        </p:spPr>
        <p:txBody>
          <a:bodyPr anchor="t">
            <a:normAutofit/>
          </a:bodyPr>
          <a:lstStyle>
            <a:lvl1pPr algn="l">
              <a:defRPr sz="2400" b="1" baseline="0">
                <a:solidFill>
                  <a:srgbClr val="9AAE04"/>
                </a:solidFill>
                <a:latin typeface="Arial" pitchFamily="34" charset="0"/>
                <a:cs typeface="Arial" pitchFamily="34" charset="0"/>
              </a:defRPr>
            </a:lvl1pPr>
          </a:lstStyle>
          <a:p>
            <a:r>
              <a:rPr lang="es-ES" dirty="0" err="1"/>
              <a:t>Headline</a:t>
            </a:r>
            <a:r>
              <a:rPr lang="es-ES" dirty="0"/>
              <a:t> (</a:t>
            </a:r>
            <a:r>
              <a:rPr lang="es-ES" dirty="0" err="1"/>
              <a:t>arial</a:t>
            </a:r>
            <a:r>
              <a:rPr lang="es-ES" dirty="0"/>
              <a:t> 24 </a:t>
            </a:r>
            <a:r>
              <a:rPr lang="es-ES" dirty="0" err="1"/>
              <a:t>bold</a:t>
            </a:r>
            <a:r>
              <a:rPr lang="es-ES" dirty="0"/>
              <a:t>, </a:t>
            </a:r>
            <a:r>
              <a:rPr lang="es-ES" dirty="0" err="1"/>
              <a:t>green</a:t>
            </a:r>
            <a:r>
              <a:rPr lang="es-ES" dirty="0"/>
              <a:t>)</a:t>
            </a:r>
          </a:p>
        </p:txBody>
      </p:sp>
      <p:sp>
        <p:nvSpPr>
          <p:cNvPr id="3" name="2 Marcador de texto"/>
          <p:cNvSpPr>
            <a:spLocks noGrp="1"/>
          </p:cNvSpPr>
          <p:nvPr>
            <p:ph type="body" idx="1" hasCustomPrompt="1"/>
          </p:nvPr>
        </p:nvSpPr>
        <p:spPr>
          <a:xfrm>
            <a:off x="395536" y="2420888"/>
            <a:ext cx="8280920" cy="432048"/>
          </a:xfrm>
        </p:spPr>
        <p:txBody>
          <a:bodyPr anchor="t">
            <a:noAutofit/>
          </a:bodyPr>
          <a:lstStyle>
            <a:lvl1pPr marL="0" indent="0">
              <a:buNone/>
              <a:defRPr sz="2000" b="0">
                <a:solidFill>
                  <a:srgbClr val="969696"/>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err="1"/>
              <a:t>subheading</a:t>
            </a:r>
            <a:r>
              <a:rPr lang="es-ES" dirty="0"/>
              <a:t> (arial 20, grey)</a:t>
            </a:r>
          </a:p>
        </p:txBody>
      </p:sp>
      <p:sp>
        <p:nvSpPr>
          <p:cNvPr id="4" name="3 Marcador de contenido"/>
          <p:cNvSpPr>
            <a:spLocks noGrp="1"/>
          </p:cNvSpPr>
          <p:nvPr>
            <p:ph sz="half" idx="2" hasCustomPrompt="1"/>
          </p:nvPr>
        </p:nvSpPr>
        <p:spPr>
          <a:xfrm>
            <a:off x="395536" y="2964085"/>
            <a:ext cx="8280920" cy="327322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baseline="0" smtClean="0">
                <a:solidFill>
                  <a:srgbClr val="505050"/>
                </a:solidFill>
                <a:latin typeface="Arial" pitchFamily="34" charset="0"/>
                <a:cs typeface="Arial"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dirty="0"/>
              <a:t>(</a:t>
            </a:r>
            <a:r>
              <a:rPr lang="es-ES" dirty="0" err="1"/>
              <a:t>arial</a:t>
            </a:r>
            <a:r>
              <a:rPr lang="es-ES" dirty="0"/>
              <a:t> 14, grey)</a:t>
            </a:r>
          </a:p>
          <a:p>
            <a:pPr lvl="0"/>
            <a:r>
              <a:rPr lang="es-ES" dirty="0" err="1"/>
              <a:t>Xxxxxxxxxx</a:t>
            </a:r>
            <a:r>
              <a:rPr lang="es-ES" dirty="0"/>
              <a:t> </a:t>
            </a:r>
            <a:r>
              <a:rPr lang="es-ES" dirty="0" err="1"/>
              <a:t>xxxxxxxxx</a:t>
            </a:r>
            <a:r>
              <a:rPr lang="es-ES" dirty="0"/>
              <a:t>.</a:t>
            </a:r>
          </a:p>
        </p:txBody>
      </p:sp>
      <p:sp>
        <p:nvSpPr>
          <p:cNvPr id="8" name="7 Marcador de pie de página"/>
          <p:cNvSpPr>
            <a:spLocks noGrp="1"/>
          </p:cNvSpPr>
          <p:nvPr>
            <p:ph type="ftr" sz="quarter" idx="11"/>
          </p:nvPr>
        </p:nvSpPr>
        <p:spPr>
          <a:xfrm>
            <a:off x="395536" y="6381328"/>
            <a:ext cx="2895600" cy="365125"/>
          </a:xfrm>
        </p:spPr>
        <p:txBody>
          <a:bodyPr/>
          <a:lstStyle>
            <a:lvl1pPr algn="l">
              <a:defRPr>
                <a:solidFill>
                  <a:schemeClr val="bg2"/>
                </a:solidFill>
              </a:defRPr>
            </a:lvl1pPr>
          </a:lstStyle>
          <a:p>
            <a:r>
              <a:rPr lang="es-ES" dirty="0" err="1"/>
              <a:t>footer</a:t>
            </a:r>
            <a:endParaRPr lang="es-ES" dirty="0"/>
          </a:p>
        </p:txBody>
      </p:sp>
      <p:sp>
        <p:nvSpPr>
          <p:cNvPr id="9" name="8 Marcador de número de diapositiva"/>
          <p:cNvSpPr>
            <a:spLocks noGrp="1"/>
          </p:cNvSpPr>
          <p:nvPr>
            <p:ph type="sldNum" sz="quarter" idx="12"/>
          </p:nvPr>
        </p:nvSpPr>
        <p:spPr>
          <a:xfrm>
            <a:off x="8028384" y="6356350"/>
            <a:ext cx="658416" cy="365125"/>
          </a:xfrm>
        </p:spPr>
        <p:txBody>
          <a:bodyPr/>
          <a:lstStyle>
            <a:lvl1pPr>
              <a:defRPr>
                <a:solidFill>
                  <a:schemeClr val="bg2"/>
                </a:solidFill>
              </a:defRPr>
            </a:lvl1pPr>
          </a:lstStyle>
          <a:p>
            <a:fld id="{E60061AB-E3E3-4B82-98B1-945D99ABF5FB}" type="slidenum">
              <a:rPr lang="es-ES" smtClean="0"/>
              <a:pPr/>
              <a:t>‹N›</a:t>
            </a:fld>
            <a:endParaRPr lang="es-ES" dirty="0"/>
          </a:p>
        </p:txBody>
      </p:sp>
      <p:pic>
        <p:nvPicPr>
          <p:cNvPr id="6" name="5 Imagen"/>
          <p:cNvPicPr>
            <a:picLocks noChangeAspect="1"/>
          </p:cNvPicPr>
          <p:nvPr userDrawn="1"/>
        </p:nvPicPr>
        <p:blipFill rotWithShape="1">
          <a:blip r:embed="rId2">
            <a:extLst>
              <a:ext uri="{28A0092B-C50C-407E-A947-70E740481C1C}">
                <a14:useLocalDpi xmlns:a14="http://schemas.microsoft.com/office/drawing/2010/main" val="0"/>
              </a:ext>
            </a:extLst>
          </a:blip>
          <a:srcRect t="1721" r="26055" b="-1"/>
          <a:stretch/>
        </p:blipFill>
        <p:spPr>
          <a:xfrm>
            <a:off x="378" y="0"/>
            <a:ext cx="6760908" cy="1563541"/>
          </a:xfrm>
          <a:prstGeom prst="rect">
            <a:avLst/>
          </a:prstGeom>
        </p:spPr>
      </p:pic>
    </p:spTree>
    <p:extLst>
      <p:ext uri="{BB962C8B-B14F-4D97-AF65-F5344CB8AC3E}">
        <p14:creationId xmlns:p14="http://schemas.microsoft.com/office/powerpoint/2010/main" val="4256214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mparación">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395536" y="1988840"/>
            <a:ext cx="8280920" cy="432048"/>
          </a:xfrm>
        </p:spPr>
        <p:txBody>
          <a:bodyPr anchor="t">
            <a:normAutofit/>
          </a:bodyPr>
          <a:lstStyle>
            <a:lvl1pPr algn="l">
              <a:defRPr sz="2400" b="1" baseline="0">
                <a:solidFill>
                  <a:srgbClr val="9AAE04"/>
                </a:solidFill>
                <a:latin typeface="Arial" pitchFamily="34" charset="0"/>
                <a:cs typeface="Arial" pitchFamily="34" charset="0"/>
              </a:defRPr>
            </a:lvl1pPr>
          </a:lstStyle>
          <a:p>
            <a:r>
              <a:rPr lang="es-ES" dirty="0" err="1"/>
              <a:t>Headline</a:t>
            </a:r>
            <a:r>
              <a:rPr lang="es-ES" dirty="0"/>
              <a:t> (</a:t>
            </a:r>
            <a:r>
              <a:rPr lang="es-ES" dirty="0" err="1"/>
              <a:t>arial</a:t>
            </a:r>
            <a:r>
              <a:rPr lang="es-ES" dirty="0"/>
              <a:t> 24 </a:t>
            </a:r>
            <a:r>
              <a:rPr lang="es-ES" dirty="0" err="1"/>
              <a:t>bold</a:t>
            </a:r>
            <a:r>
              <a:rPr lang="es-ES" dirty="0"/>
              <a:t>, </a:t>
            </a:r>
            <a:r>
              <a:rPr lang="es-ES" dirty="0" err="1"/>
              <a:t>green</a:t>
            </a:r>
            <a:r>
              <a:rPr lang="es-ES" dirty="0"/>
              <a:t>)</a:t>
            </a:r>
          </a:p>
        </p:txBody>
      </p:sp>
      <p:sp>
        <p:nvSpPr>
          <p:cNvPr id="3" name="2 Marcador de texto"/>
          <p:cNvSpPr>
            <a:spLocks noGrp="1"/>
          </p:cNvSpPr>
          <p:nvPr>
            <p:ph type="body" idx="1" hasCustomPrompt="1"/>
          </p:nvPr>
        </p:nvSpPr>
        <p:spPr>
          <a:xfrm>
            <a:off x="395536" y="2420888"/>
            <a:ext cx="8280920" cy="432048"/>
          </a:xfrm>
        </p:spPr>
        <p:txBody>
          <a:bodyPr anchor="t">
            <a:noAutofit/>
          </a:bodyPr>
          <a:lstStyle>
            <a:lvl1pPr marL="0" indent="0">
              <a:buNone/>
              <a:defRPr sz="2000" b="0" baseline="0">
                <a:solidFill>
                  <a:srgbClr val="969696"/>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err="1"/>
              <a:t>subheading</a:t>
            </a:r>
            <a:r>
              <a:rPr lang="es-ES" dirty="0"/>
              <a:t> (</a:t>
            </a:r>
            <a:r>
              <a:rPr lang="es-ES" dirty="0" err="1"/>
              <a:t>arial</a:t>
            </a:r>
            <a:r>
              <a:rPr lang="es-ES" dirty="0"/>
              <a:t> 20, grey)</a:t>
            </a:r>
          </a:p>
        </p:txBody>
      </p:sp>
      <p:sp>
        <p:nvSpPr>
          <p:cNvPr id="4" name="3 Marcador de contenido"/>
          <p:cNvSpPr>
            <a:spLocks noGrp="1"/>
          </p:cNvSpPr>
          <p:nvPr>
            <p:ph sz="half" idx="2" hasCustomPrompt="1"/>
          </p:nvPr>
        </p:nvSpPr>
        <p:spPr>
          <a:xfrm>
            <a:off x="395536" y="2964085"/>
            <a:ext cx="8280920" cy="327322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baseline="0" smtClean="0">
                <a:solidFill>
                  <a:srgbClr val="505050"/>
                </a:solidFill>
                <a:latin typeface="Arial" pitchFamily="34" charset="0"/>
                <a:cs typeface="Arial"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dirty="0"/>
              <a:t>(</a:t>
            </a:r>
            <a:r>
              <a:rPr lang="es-ES" dirty="0" err="1"/>
              <a:t>arial</a:t>
            </a:r>
            <a:r>
              <a:rPr lang="es-ES" dirty="0"/>
              <a:t> 14, grey)</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dirty="0" err="1"/>
              <a:t>Xxxxxxxxxxxx</a:t>
            </a:r>
            <a:r>
              <a:rPr lang="es-ES" dirty="0"/>
              <a:t> </a:t>
            </a:r>
            <a:r>
              <a:rPr lang="es-ES" dirty="0" err="1"/>
              <a:t>xxxxxxxxxx</a:t>
            </a:r>
            <a:r>
              <a:rPr lang="es-ES" dirty="0"/>
              <a:t> </a:t>
            </a:r>
            <a:r>
              <a:rPr lang="es-ES" dirty="0" err="1"/>
              <a:t>xxxxxx</a:t>
            </a:r>
            <a:r>
              <a:rPr lang="es-ES" dirty="0"/>
              <a:t>.</a:t>
            </a:r>
          </a:p>
        </p:txBody>
      </p:sp>
      <p:sp>
        <p:nvSpPr>
          <p:cNvPr id="8" name="7 Marcador de pie de página"/>
          <p:cNvSpPr>
            <a:spLocks noGrp="1"/>
          </p:cNvSpPr>
          <p:nvPr>
            <p:ph type="ftr" sz="quarter" idx="11"/>
          </p:nvPr>
        </p:nvSpPr>
        <p:spPr>
          <a:xfrm>
            <a:off x="395536" y="6381328"/>
            <a:ext cx="2895600" cy="365125"/>
          </a:xfrm>
        </p:spPr>
        <p:txBody>
          <a:bodyPr/>
          <a:lstStyle>
            <a:lvl1pPr algn="l">
              <a:defRPr>
                <a:solidFill>
                  <a:schemeClr val="bg2"/>
                </a:solidFill>
              </a:defRPr>
            </a:lvl1pPr>
          </a:lstStyle>
          <a:p>
            <a:r>
              <a:rPr lang="es-ES" dirty="0" err="1"/>
              <a:t>footer</a:t>
            </a:r>
            <a:endParaRPr lang="es-ES" dirty="0"/>
          </a:p>
        </p:txBody>
      </p:sp>
      <p:sp>
        <p:nvSpPr>
          <p:cNvPr id="9" name="8 Marcador de número de diapositiva"/>
          <p:cNvSpPr>
            <a:spLocks noGrp="1"/>
          </p:cNvSpPr>
          <p:nvPr>
            <p:ph type="sldNum" sz="quarter" idx="12"/>
          </p:nvPr>
        </p:nvSpPr>
        <p:spPr>
          <a:xfrm>
            <a:off x="8028384" y="6356350"/>
            <a:ext cx="658416" cy="365125"/>
          </a:xfrm>
        </p:spPr>
        <p:txBody>
          <a:bodyPr/>
          <a:lstStyle>
            <a:lvl1pPr>
              <a:defRPr>
                <a:solidFill>
                  <a:schemeClr val="bg2"/>
                </a:solidFill>
              </a:defRPr>
            </a:lvl1pPr>
          </a:lstStyle>
          <a:p>
            <a:fld id="{E60061AB-E3E3-4B82-98B1-945D99ABF5FB}" type="slidenum">
              <a:rPr lang="es-ES" smtClean="0"/>
              <a:pPr/>
              <a:t>‹N›</a:t>
            </a:fld>
            <a:endParaRPr lang="es-ES" dirty="0"/>
          </a:p>
        </p:txBody>
      </p:sp>
      <p:pic>
        <p:nvPicPr>
          <p:cNvPr id="5" name="4 Imagen"/>
          <p:cNvPicPr>
            <a:picLocks noChangeAspect="1"/>
          </p:cNvPicPr>
          <p:nvPr userDrawn="1"/>
        </p:nvPicPr>
        <p:blipFill rotWithShape="1">
          <a:blip r:embed="rId2">
            <a:extLst>
              <a:ext uri="{28A0092B-C50C-407E-A947-70E740481C1C}">
                <a14:useLocalDpi xmlns:a14="http://schemas.microsoft.com/office/drawing/2010/main" val="0"/>
              </a:ext>
            </a:extLst>
          </a:blip>
          <a:srcRect t="1721" r="22017" b="20906"/>
          <a:stretch/>
        </p:blipFill>
        <p:spPr>
          <a:xfrm>
            <a:off x="377" y="0"/>
            <a:ext cx="7130185" cy="1230923"/>
          </a:xfrm>
          <a:prstGeom prst="rect">
            <a:avLst/>
          </a:prstGeom>
        </p:spPr>
      </p:pic>
    </p:spTree>
    <p:extLst>
      <p:ext uri="{BB962C8B-B14F-4D97-AF65-F5344CB8AC3E}">
        <p14:creationId xmlns:p14="http://schemas.microsoft.com/office/powerpoint/2010/main" val="1692111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mparación">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395536" y="1988840"/>
            <a:ext cx="8280920" cy="432048"/>
          </a:xfrm>
        </p:spPr>
        <p:txBody>
          <a:bodyPr anchor="t">
            <a:normAutofit/>
          </a:bodyPr>
          <a:lstStyle>
            <a:lvl1pPr algn="l">
              <a:defRPr sz="2400" b="1" baseline="0">
                <a:solidFill>
                  <a:srgbClr val="9AAE04"/>
                </a:solidFill>
                <a:latin typeface="Arial" pitchFamily="34" charset="0"/>
                <a:cs typeface="Arial" pitchFamily="34" charset="0"/>
              </a:defRPr>
            </a:lvl1pPr>
          </a:lstStyle>
          <a:p>
            <a:r>
              <a:rPr lang="es-ES" dirty="0" err="1"/>
              <a:t>Headline</a:t>
            </a:r>
            <a:r>
              <a:rPr lang="es-ES" dirty="0"/>
              <a:t> (</a:t>
            </a:r>
            <a:r>
              <a:rPr lang="es-ES" dirty="0" err="1"/>
              <a:t>arial</a:t>
            </a:r>
            <a:r>
              <a:rPr lang="es-ES" dirty="0"/>
              <a:t> 24 </a:t>
            </a:r>
            <a:r>
              <a:rPr lang="es-ES" dirty="0" err="1"/>
              <a:t>bold</a:t>
            </a:r>
            <a:r>
              <a:rPr lang="es-ES" dirty="0"/>
              <a:t>, </a:t>
            </a:r>
            <a:r>
              <a:rPr lang="es-ES" dirty="0" err="1"/>
              <a:t>green</a:t>
            </a:r>
            <a:r>
              <a:rPr lang="es-ES" dirty="0"/>
              <a:t>)</a:t>
            </a:r>
          </a:p>
        </p:txBody>
      </p:sp>
      <p:sp>
        <p:nvSpPr>
          <p:cNvPr id="3" name="2 Marcador de texto"/>
          <p:cNvSpPr>
            <a:spLocks noGrp="1"/>
          </p:cNvSpPr>
          <p:nvPr>
            <p:ph type="body" idx="1" hasCustomPrompt="1"/>
          </p:nvPr>
        </p:nvSpPr>
        <p:spPr>
          <a:xfrm>
            <a:off x="395536" y="2420888"/>
            <a:ext cx="8280920" cy="432048"/>
          </a:xfrm>
        </p:spPr>
        <p:txBody>
          <a:bodyPr anchor="t">
            <a:noAutofit/>
          </a:bodyPr>
          <a:lstStyle>
            <a:lvl1pPr marL="0" indent="0">
              <a:buNone/>
              <a:defRPr sz="2000" b="0" baseline="0">
                <a:solidFill>
                  <a:srgbClr val="969696"/>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err="1"/>
              <a:t>Subheading</a:t>
            </a:r>
            <a:r>
              <a:rPr lang="es-ES" dirty="0"/>
              <a:t> (</a:t>
            </a:r>
            <a:r>
              <a:rPr lang="es-ES" dirty="0" err="1"/>
              <a:t>arial</a:t>
            </a:r>
            <a:r>
              <a:rPr lang="es-ES" dirty="0"/>
              <a:t> 20, grey)</a:t>
            </a:r>
          </a:p>
        </p:txBody>
      </p:sp>
      <p:sp>
        <p:nvSpPr>
          <p:cNvPr id="4" name="3 Marcador de contenido"/>
          <p:cNvSpPr>
            <a:spLocks noGrp="1"/>
          </p:cNvSpPr>
          <p:nvPr>
            <p:ph sz="half" idx="2" hasCustomPrompt="1"/>
          </p:nvPr>
        </p:nvSpPr>
        <p:spPr>
          <a:xfrm>
            <a:off x="395536" y="2964085"/>
            <a:ext cx="8280920" cy="327322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baseline="0" smtClean="0">
                <a:solidFill>
                  <a:srgbClr val="505050"/>
                </a:solidFill>
                <a:latin typeface="Arial" pitchFamily="34" charset="0"/>
                <a:cs typeface="Arial"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dirty="0"/>
              <a:t>(</a:t>
            </a:r>
            <a:r>
              <a:rPr lang="es-ES" dirty="0" err="1"/>
              <a:t>arial</a:t>
            </a:r>
            <a:r>
              <a:rPr lang="es-ES" dirty="0"/>
              <a:t> 14, grey)</a:t>
            </a:r>
          </a:p>
        </p:txBody>
      </p:sp>
      <p:sp>
        <p:nvSpPr>
          <p:cNvPr id="8" name="7 Marcador de pie de página"/>
          <p:cNvSpPr>
            <a:spLocks noGrp="1"/>
          </p:cNvSpPr>
          <p:nvPr>
            <p:ph type="ftr" sz="quarter" idx="11"/>
          </p:nvPr>
        </p:nvSpPr>
        <p:spPr>
          <a:xfrm>
            <a:off x="395536" y="6381328"/>
            <a:ext cx="2895600" cy="365125"/>
          </a:xfrm>
        </p:spPr>
        <p:txBody>
          <a:bodyPr/>
          <a:lstStyle>
            <a:lvl1pPr algn="l">
              <a:defRPr>
                <a:solidFill>
                  <a:schemeClr val="bg2"/>
                </a:solidFill>
              </a:defRPr>
            </a:lvl1pPr>
          </a:lstStyle>
          <a:p>
            <a:r>
              <a:rPr lang="es-ES" dirty="0" err="1"/>
              <a:t>footer</a:t>
            </a:r>
            <a:endParaRPr lang="es-ES" dirty="0"/>
          </a:p>
        </p:txBody>
      </p:sp>
      <p:sp>
        <p:nvSpPr>
          <p:cNvPr id="9" name="8 Marcador de número de diapositiva"/>
          <p:cNvSpPr>
            <a:spLocks noGrp="1"/>
          </p:cNvSpPr>
          <p:nvPr>
            <p:ph type="sldNum" sz="quarter" idx="12"/>
          </p:nvPr>
        </p:nvSpPr>
        <p:spPr>
          <a:xfrm>
            <a:off x="8028384" y="6356350"/>
            <a:ext cx="658416" cy="365125"/>
          </a:xfrm>
        </p:spPr>
        <p:txBody>
          <a:bodyPr/>
          <a:lstStyle>
            <a:lvl1pPr>
              <a:defRPr>
                <a:solidFill>
                  <a:schemeClr val="bg2"/>
                </a:solidFill>
              </a:defRPr>
            </a:lvl1pPr>
          </a:lstStyle>
          <a:p>
            <a:fld id="{E60061AB-E3E3-4B82-98B1-945D99ABF5FB}" type="slidenum">
              <a:rPr lang="es-ES" smtClean="0"/>
              <a:pPr/>
              <a:t>‹N›</a:t>
            </a:fld>
            <a:endParaRPr lang="es-ES" dirty="0"/>
          </a:p>
        </p:txBody>
      </p:sp>
      <p:pic>
        <p:nvPicPr>
          <p:cNvPr id="6" name="5 Imagen"/>
          <p:cNvPicPr>
            <a:picLocks noChangeAspect="1"/>
          </p:cNvPicPr>
          <p:nvPr userDrawn="1"/>
        </p:nvPicPr>
        <p:blipFill rotWithShape="1">
          <a:blip r:embed="rId2">
            <a:extLst>
              <a:ext uri="{28A0092B-C50C-407E-A947-70E740481C1C}">
                <a14:useLocalDpi xmlns:a14="http://schemas.microsoft.com/office/drawing/2010/main" val="0"/>
              </a:ext>
            </a:extLst>
          </a:blip>
          <a:srcRect t="1721" r="26248" b="-1"/>
          <a:stretch/>
        </p:blipFill>
        <p:spPr>
          <a:xfrm>
            <a:off x="377" y="0"/>
            <a:ext cx="6743323" cy="1563541"/>
          </a:xfrm>
          <a:prstGeom prst="rect">
            <a:avLst/>
          </a:prstGeom>
        </p:spPr>
      </p:pic>
    </p:spTree>
    <p:extLst>
      <p:ext uri="{BB962C8B-B14F-4D97-AF65-F5344CB8AC3E}">
        <p14:creationId xmlns:p14="http://schemas.microsoft.com/office/powerpoint/2010/main" val="1179319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55DEA-4530-4101-B362-785BA849EADE}" type="datetimeFigureOut">
              <a:rPr lang="es-ES" smtClean="0"/>
              <a:pPr/>
              <a:t>19/06/2017</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061AB-E3E3-4B82-98B1-945D99ABF5FB}" type="slidenum">
              <a:rPr lang="es-ES" smtClean="0"/>
              <a:pPr/>
              <a:t>‹N›</a:t>
            </a:fld>
            <a:endParaRPr lang="es-ES"/>
          </a:p>
        </p:txBody>
      </p:sp>
    </p:spTree>
    <p:extLst>
      <p:ext uri="{BB962C8B-B14F-4D97-AF65-F5344CB8AC3E}">
        <p14:creationId xmlns:p14="http://schemas.microsoft.com/office/powerpoint/2010/main" val="103705543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119.png"/><Relationship Id="rId1" Type="http://schemas.openxmlformats.org/officeDocument/2006/relationships/slideLayout" Target="../slideLayouts/slideLayout4.xml"/><Relationship Id="rId4" Type="http://schemas.openxmlformats.org/officeDocument/2006/relationships/image" Target="../media/image121.gif"/></Relationships>
</file>

<file path=ppt/slides/_rels/slide18.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126.png"/><Relationship Id="rId1" Type="http://schemas.openxmlformats.org/officeDocument/2006/relationships/slideLayout" Target="../slideLayouts/slideLayout4.xml"/><Relationship Id="rId4" Type="http://schemas.openxmlformats.org/officeDocument/2006/relationships/hyperlink" Target="http://arduino.esp8266.com/stable/package_esp8266com_index.jso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 Id="rId4" Type="http://schemas.openxmlformats.org/officeDocument/2006/relationships/image" Target="../media/image130.svg"/></Relationships>
</file>

<file path=ppt/slides/_rels/slide23.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2.svg"/><Relationship Id="rId7" Type="http://schemas.openxmlformats.org/officeDocument/2006/relationships/image" Target="../media/image135.png"/><Relationship Id="rId2" Type="http://schemas.openxmlformats.org/officeDocument/2006/relationships/image" Target="../media/image131.png"/><Relationship Id="rId1" Type="http://schemas.openxmlformats.org/officeDocument/2006/relationships/slideLayout" Target="../slideLayouts/slideLayout3.xml"/><Relationship Id="rId6" Type="http://schemas.openxmlformats.org/officeDocument/2006/relationships/image" Target="../media/image134.svg"/><Relationship Id="rId5" Type="http://schemas.openxmlformats.org/officeDocument/2006/relationships/image" Target="../media/image133.png"/><Relationship Id="rId4" Type="http://schemas.openxmlformats.org/officeDocument/2006/relationships/image" Target="../media/image115.png"/></Relationships>
</file>

<file path=ppt/slides/_rels/slide24.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39.gi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5.xml"/><Relationship Id="rId5" Type="http://schemas.openxmlformats.org/officeDocument/2006/relationships/image" Target="../media/image127.svg"/><Relationship Id="rId4" Type="http://schemas.openxmlformats.org/officeDocument/2006/relationships/image" Target="../media/image126.png"/></Relationships>
</file>

<file path=ppt/slides/_rels/slide2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5.svg"/><Relationship Id="rId2" Type="http://schemas.openxmlformats.org/officeDocument/2006/relationships/image" Target="../media/image14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jpeg"/><Relationship Id="rId1" Type="http://schemas.openxmlformats.org/officeDocument/2006/relationships/slideLayout" Target="../slideLayouts/slideLayout5.xml"/><Relationship Id="rId4" Type="http://schemas.openxmlformats.org/officeDocument/2006/relationships/image" Target="../media/image148.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IoT/MQTT/mqtt.pdf" TargetMode="External"/><Relationship Id="rId1" Type="http://schemas.openxmlformats.org/officeDocument/2006/relationships/slideLayout" Target="../slideLayouts/slideLayout2.xml"/><Relationship Id="rId4" Type="http://schemas.openxmlformats.org/officeDocument/2006/relationships/image" Target="../media/image155.svg"/></Relationships>
</file>

<file path=ppt/slides/_rels/slide35.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36.svg"/><Relationship Id="rId7" Type="http://schemas.openxmlformats.org/officeDocument/2006/relationships/image" Target="../media/image133.png"/><Relationship Id="rId2" Type="http://schemas.openxmlformats.org/officeDocument/2006/relationships/image" Target="../media/image135.png"/><Relationship Id="rId1" Type="http://schemas.openxmlformats.org/officeDocument/2006/relationships/slideLayout" Target="../slideLayouts/slideLayout4.xml"/><Relationship Id="rId6" Type="http://schemas.openxmlformats.org/officeDocument/2006/relationships/image" Target="../media/image115.png"/><Relationship Id="rId5" Type="http://schemas.openxmlformats.org/officeDocument/2006/relationships/image" Target="../media/image114.svg"/><Relationship Id="rId10" Type="http://schemas.openxmlformats.org/officeDocument/2006/relationships/image" Target="../media/image157.svg"/><Relationship Id="rId4" Type="http://schemas.openxmlformats.org/officeDocument/2006/relationships/image" Target="../media/image113.png"/><Relationship Id="rId9" Type="http://schemas.openxmlformats.org/officeDocument/2006/relationships/image" Target="../media/image156.png"/></Relationships>
</file>

<file path=ppt/slides/_rels/slide36.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g"/><Relationship Id="rId1" Type="http://schemas.openxmlformats.org/officeDocument/2006/relationships/slideLayout" Target="../slideLayouts/slideLayout4.xml"/><Relationship Id="rId5" Type="http://schemas.openxmlformats.org/officeDocument/2006/relationships/image" Target="../media/image161.svg"/><Relationship Id="rId4" Type="http://schemas.openxmlformats.org/officeDocument/2006/relationships/image" Target="../media/image160.png"/></Relationships>
</file>

<file path=ppt/slides/_rels/slide3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63.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4.xml"/><Relationship Id="rId5" Type="http://schemas.openxmlformats.org/officeDocument/2006/relationships/image" Target="../media/image136.svg"/><Relationship Id="rId4" Type="http://schemas.openxmlformats.org/officeDocument/2006/relationships/image" Target="../media/image135.png"/></Relationships>
</file>

<file path=ppt/slides/_rels/slide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5.xml"/><Relationship Id="rId5" Type="http://schemas.openxmlformats.org/officeDocument/2006/relationships/image" Target="../media/image127.svg"/><Relationship Id="rId4" Type="http://schemas.openxmlformats.org/officeDocument/2006/relationships/image" Target="../media/image126.png"/></Relationships>
</file>

<file path=ppt/slides/_rels/slide41.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image" Target="../media/image168.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70.gif"/><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71.png"/><Relationship Id="rId1" Type="http://schemas.openxmlformats.org/officeDocument/2006/relationships/slideLayout" Target="../slideLayouts/slideLayout5.xml"/><Relationship Id="rId4" Type="http://schemas.openxmlformats.org/officeDocument/2006/relationships/image" Target="../media/image127.svg"/></Relationships>
</file>

<file path=ppt/slides/_rels/slide44.xml.rels><?xml version="1.0" encoding="UTF-8" standalone="yes"?>
<Relationships xmlns="http://schemas.openxmlformats.org/package/2006/relationships"><Relationship Id="rId3" Type="http://schemas.openxmlformats.org/officeDocument/2006/relationships/image" Target="../media/image173.svg"/><Relationship Id="rId2" Type="http://schemas.openxmlformats.org/officeDocument/2006/relationships/image" Target="../media/image172.png"/><Relationship Id="rId1" Type="http://schemas.openxmlformats.org/officeDocument/2006/relationships/slideLayout" Target="../slideLayouts/slideLayout4.xml"/><Relationship Id="rId4" Type="http://schemas.openxmlformats.org/officeDocument/2006/relationships/image" Target="../media/image174.jpeg"/></Relationships>
</file>

<file path=ppt/slides/_rels/slide45.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www.dailymail.co.uk/health/article-4068988/U-S-posts-rules-addressing-cyber-bugs-medical-devices.html" TargetMode="External"/><Relationship Id="rId1" Type="http://schemas.openxmlformats.org/officeDocument/2006/relationships/slideLayout" Target="../slideLayouts/slideLayout3.xml"/><Relationship Id="rId6" Type="http://schemas.openxmlformats.org/officeDocument/2006/relationships/image" Target="../media/image179.svg"/><Relationship Id="rId5" Type="http://schemas.openxmlformats.org/officeDocument/2006/relationships/image" Target="../media/image178.png"/><Relationship Id="rId4" Type="http://schemas.openxmlformats.org/officeDocument/2006/relationships/image" Target="../media/image177.svg"/></Relationships>
</file>

<file path=ppt/slides/_rels/slide47.xml.rels><?xml version="1.0" encoding="UTF-8" standalone="yes"?>
<Relationships xmlns="http://schemas.openxmlformats.org/package/2006/relationships"><Relationship Id="rId3" Type="http://schemas.openxmlformats.org/officeDocument/2006/relationships/image" Target="../media/image181.svg"/><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83.svg"/><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15.png"/><Relationship Id="rId1" Type="http://schemas.openxmlformats.org/officeDocument/2006/relationships/slideLayout" Target="../slideLayouts/slideLayout3.xml"/><Relationship Id="rId6" Type="http://schemas.openxmlformats.org/officeDocument/2006/relationships/image" Target="../media/image187.svg"/><Relationship Id="rId5" Type="http://schemas.openxmlformats.org/officeDocument/2006/relationships/image" Target="../media/image186.png"/><Relationship Id="rId4" Type="http://schemas.openxmlformats.org/officeDocument/2006/relationships/image" Target="../media/image185.svg"/></Relationships>
</file>

<file path=ppt/slides/_rels/slide5.xml.rels><?xml version="1.0" encoding="UTF-8" standalone="yes"?>
<Relationships xmlns="http://schemas.openxmlformats.org/package/2006/relationships"><Relationship Id="rId3" Type="http://schemas.openxmlformats.org/officeDocument/2006/relationships/image" Target="../media/image99.svg"/><Relationship Id="rId7" Type="http://schemas.openxmlformats.org/officeDocument/2006/relationships/image" Target="../media/image103.svg"/><Relationship Id="rId2" Type="http://schemas.openxmlformats.org/officeDocument/2006/relationships/image" Target="../media/image98.png"/><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01.svg"/><Relationship Id="rId4" Type="http://schemas.openxmlformats.org/officeDocument/2006/relationships/image" Target="../media/image100.png"/></Relationships>
</file>

<file path=ppt/slides/_rels/slide50.xml.rels><?xml version="1.0" encoding="UTF-8" standalone="yes"?>
<Relationships xmlns="http://schemas.openxmlformats.org/package/2006/relationships"><Relationship Id="rId8" Type="http://schemas.openxmlformats.org/officeDocument/2006/relationships/image" Target="../media/image193.sv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image" Target="../media/image115.png"/><Relationship Id="rId1" Type="http://schemas.openxmlformats.org/officeDocument/2006/relationships/slideLayout" Target="../slideLayouts/slideLayout6.xml"/><Relationship Id="rId6" Type="http://schemas.openxmlformats.org/officeDocument/2006/relationships/image" Target="../media/image191.svg"/><Relationship Id="rId5" Type="http://schemas.openxmlformats.org/officeDocument/2006/relationships/image" Target="../media/image190.png"/><Relationship Id="rId4" Type="http://schemas.openxmlformats.org/officeDocument/2006/relationships/image" Target="../media/image189.svg"/></Relationships>
</file>

<file path=ppt/slides/_rels/slide51.xml.rels><?xml version="1.0" encoding="UTF-8" standalone="yes"?>
<Relationships xmlns="http://schemas.openxmlformats.org/package/2006/relationships"><Relationship Id="rId3" Type="http://schemas.openxmlformats.org/officeDocument/2006/relationships/image" Target="../media/image193.sv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5" Type="http://schemas.openxmlformats.org/officeDocument/2006/relationships/image" Target="../media/image197.png"/><Relationship Id="rId4" Type="http://schemas.openxmlformats.org/officeDocument/2006/relationships/image" Target="../media/image196.png"/></Relationships>
</file>

<file path=ppt/slides/_rels/slide5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55.xml.rels><?xml version="1.0" encoding="UTF-8" standalone="yes"?>
<Relationships xmlns="http://schemas.openxmlformats.org/package/2006/relationships"><Relationship Id="rId3" Type="http://schemas.openxmlformats.org/officeDocument/2006/relationships/hyperlink" Target="http://localhost:1880/" TargetMode="External"/><Relationship Id="rId2" Type="http://schemas.openxmlformats.org/officeDocument/2006/relationships/hyperlink" Target="https://nodejs.org/it/" TargetMode="External"/><Relationship Id="rId1" Type="http://schemas.openxmlformats.org/officeDocument/2006/relationships/slideLayout" Target="../slideLayouts/slideLayout2.xml"/><Relationship Id="rId5" Type="http://schemas.openxmlformats.org/officeDocument/2006/relationships/image" Target="../media/image203.svg"/><Relationship Id="rId4" Type="http://schemas.openxmlformats.org/officeDocument/2006/relationships/image" Target="../media/image202.png"/></Relationships>
</file>

<file path=ppt/slides/_rels/slide56.xml.rels><?xml version="1.0" encoding="UTF-8" standalone="yes"?>
<Relationships xmlns="http://schemas.openxmlformats.org/package/2006/relationships"><Relationship Id="rId3" Type="http://schemas.openxmlformats.org/officeDocument/2006/relationships/image" Target="../media/image205.svg"/><Relationship Id="rId2" Type="http://schemas.openxmlformats.org/officeDocument/2006/relationships/image" Target="../media/image20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3.xml"/><Relationship Id="rId5" Type="http://schemas.openxmlformats.org/officeDocument/2006/relationships/image" Target="../media/image127.svg"/><Relationship Id="rId4" Type="http://schemas.openxmlformats.org/officeDocument/2006/relationships/image" Target="../media/image126.png"/></Relationships>
</file>

<file path=ppt/slides/_rels/slide6.xml.rels><?xml version="1.0" encoding="UTF-8" standalone="yes"?>
<Relationships xmlns="http://schemas.openxmlformats.org/package/2006/relationships"><Relationship Id="rId3" Type="http://schemas.openxmlformats.org/officeDocument/2006/relationships/image" Target="../media/image99.svg"/><Relationship Id="rId7" Type="http://schemas.openxmlformats.org/officeDocument/2006/relationships/image" Target="../media/image103.svg"/><Relationship Id="rId2" Type="http://schemas.openxmlformats.org/officeDocument/2006/relationships/image" Target="../media/image98.png"/><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01.svg"/><Relationship Id="rId4" Type="http://schemas.openxmlformats.org/officeDocument/2006/relationships/image" Target="../media/image100.png"/></Relationships>
</file>

<file path=ppt/slides/_rels/slide60.xml.rels><?xml version="1.0" encoding="UTF-8" standalone="yes"?>
<Relationships xmlns="http://schemas.openxmlformats.org/package/2006/relationships"><Relationship Id="rId3" Type="http://schemas.openxmlformats.org/officeDocument/2006/relationships/image" Target="../media/image211.svg"/><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13.svg"/><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4.jpeg"/></Relationships>
</file>

<file path=ppt/slides/_rels/slide6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jpeg"/><Relationship Id="rId1" Type="http://schemas.openxmlformats.org/officeDocument/2006/relationships/slideLayout" Target="../slideLayouts/slideLayout2.xml"/><Relationship Id="rId4" Type="http://schemas.openxmlformats.org/officeDocument/2006/relationships/image" Target="../media/image217.svg"/></Relationships>
</file>

<file path=ppt/slides/_rels/slide63.xml.rels><?xml version="1.0" encoding="UTF-8" standalone="yes"?>
<Relationships xmlns="http://schemas.openxmlformats.org/package/2006/relationships"><Relationship Id="rId3" Type="http://schemas.openxmlformats.org/officeDocument/2006/relationships/image" Target="../media/image219.svg"/><Relationship Id="rId7" Type="http://schemas.openxmlformats.org/officeDocument/2006/relationships/image" Target="../media/image223.svg"/><Relationship Id="rId2" Type="http://schemas.openxmlformats.org/officeDocument/2006/relationships/image" Target="../media/image218.png"/><Relationship Id="rId1" Type="http://schemas.openxmlformats.org/officeDocument/2006/relationships/slideLayout" Target="../slideLayouts/slideLayout5.xml"/><Relationship Id="rId6" Type="http://schemas.openxmlformats.org/officeDocument/2006/relationships/image" Target="../media/image222.png"/><Relationship Id="rId5" Type="http://schemas.openxmlformats.org/officeDocument/2006/relationships/image" Target="../media/image221.svg"/><Relationship Id="rId4" Type="http://schemas.openxmlformats.org/officeDocument/2006/relationships/image" Target="../media/image220.png"/></Relationships>
</file>

<file path=ppt/slides/_rels/slide6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hyperlink" Target="https://azure.microsoft.com/it-it/overview/azure-stack/" TargetMode="External"/><Relationship Id="rId1" Type="http://schemas.openxmlformats.org/officeDocument/2006/relationships/slideLayout" Target="../slideLayouts/slideLayout4.xml"/><Relationship Id="rId4" Type="http://schemas.openxmlformats.org/officeDocument/2006/relationships/image" Target="../media/image225.svg"/></Relationships>
</file>

<file path=ppt/slides/_rels/slide65.xml.rels><?xml version="1.0" encoding="UTF-8" standalone="yes"?>
<Relationships xmlns="http://schemas.openxmlformats.org/package/2006/relationships"><Relationship Id="rId3" Type="http://schemas.openxmlformats.org/officeDocument/2006/relationships/image" Target="../media/image227.svg"/><Relationship Id="rId2" Type="http://schemas.openxmlformats.org/officeDocument/2006/relationships/image" Target="../media/image226.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hyperlink" Target="https://portal.azure.com/" TargetMode="External"/><Relationship Id="rId1" Type="http://schemas.openxmlformats.org/officeDocument/2006/relationships/slideLayout" Target="../slideLayouts/slideLayout2.xml"/><Relationship Id="rId4" Type="http://schemas.openxmlformats.org/officeDocument/2006/relationships/image" Target="../media/image230.svg"/></Relationships>
</file>

<file path=ppt/slides/_rels/slide6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hyperlink" Target="https://github.com/Azure/azure-iot-sdk-csharp/tree/master/tools/DeviceExplore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9.svg"/><Relationship Id="rId7" Type="http://schemas.openxmlformats.org/officeDocument/2006/relationships/image" Target="../media/image103.svg"/><Relationship Id="rId2" Type="http://schemas.openxmlformats.org/officeDocument/2006/relationships/image" Target="../media/image98.png"/><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01.svg"/><Relationship Id="rId4" Type="http://schemas.openxmlformats.org/officeDocument/2006/relationships/image" Target="../media/image100.png"/></Relationships>
</file>

<file path=ppt/slides/_rels/slide70.xml.rels><?xml version="1.0" encoding="UTF-8" standalone="yes"?>
<Relationships xmlns="http://schemas.openxmlformats.org/package/2006/relationships"><Relationship Id="rId3" Type="http://schemas.openxmlformats.org/officeDocument/2006/relationships/image" Target="../media/image233.sv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6.sv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35.sv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37.svg"/><Relationship Id="rId2" Type="http://schemas.openxmlformats.org/officeDocument/2006/relationships/image" Target="../media/image236.png"/><Relationship Id="rId1" Type="http://schemas.openxmlformats.org/officeDocument/2006/relationships/slideLayout" Target="../slideLayouts/slideLayout3.xml"/><Relationship Id="rId4" Type="http://schemas.openxmlformats.org/officeDocument/2006/relationships/image" Target="../media/image238.png"/></Relationships>
</file>

<file path=ppt/slides/_rels/slide74.xml.rels><?xml version="1.0" encoding="UTF-8" standalone="yes"?>
<Relationships xmlns="http://schemas.openxmlformats.org/package/2006/relationships"><Relationship Id="rId3" Type="http://schemas.openxmlformats.org/officeDocument/2006/relationships/image" Target="../media/image240.svg"/><Relationship Id="rId2" Type="http://schemas.openxmlformats.org/officeDocument/2006/relationships/image" Target="../media/image23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241.gif"/><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245.svg"/><Relationship Id="rId2" Type="http://schemas.openxmlformats.org/officeDocument/2006/relationships/image" Target="../media/image244.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247.svg"/><Relationship Id="rId2" Type="http://schemas.openxmlformats.org/officeDocument/2006/relationships/image" Target="../media/image24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249.svg"/><Relationship Id="rId2" Type="http://schemas.openxmlformats.org/officeDocument/2006/relationships/image" Target="../media/image248.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250.jp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3.xml"/><Relationship Id="rId4" Type="http://schemas.openxmlformats.org/officeDocument/2006/relationships/image" Target="../media/image253.jpg"/></Relationships>
</file>

<file path=ppt/slides/_rels/slide8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3.xml"/><Relationship Id="rId5" Type="http://schemas.openxmlformats.org/officeDocument/2006/relationships/image" Target="../media/image127.svg"/><Relationship Id="rId4" Type="http://schemas.openxmlformats.org/officeDocument/2006/relationships/image" Target="../media/image126.png"/></Relationships>
</file>

<file path=ppt/slides/_rels/slide8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hyperlink" Target="https://powerbi.microsoft.com/" TargetMode="External"/><Relationship Id="rId1" Type="http://schemas.openxmlformats.org/officeDocument/2006/relationships/slideLayout" Target="../slideLayouts/slideLayout4.xml"/><Relationship Id="rId4" Type="http://schemas.openxmlformats.org/officeDocument/2006/relationships/image" Target="../media/image257.svg"/></Relationships>
</file>

<file path=ppt/slides/_rels/slide8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hyperlink" Target="http://riskinfo.com.au/news/files/2016/03/WIR_2016.pdf" TargetMode="External"/><Relationship Id="rId1" Type="http://schemas.openxmlformats.org/officeDocument/2006/relationships/slideLayout" Target="../slideLayouts/slideLayout2.xml"/><Relationship Id="rId4" Type="http://schemas.openxmlformats.org/officeDocument/2006/relationships/image" Target="../media/image259.svg"/></Relationships>
</file>

<file path=ppt/slides/_rels/slide86.xml.rels><?xml version="1.0" encoding="UTF-8" standalone="yes"?>
<Relationships xmlns="http://schemas.openxmlformats.org/package/2006/relationships"><Relationship Id="rId3" Type="http://schemas.openxmlformats.org/officeDocument/2006/relationships/image" Target="../media/image261.svg"/><Relationship Id="rId2" Type="http://schemas.openxmlformats.org/officeDocument/2006/relationships/image" Target="../media/image260.png"/><Relationship Id="rId1" Type="http://schemas.openxmlformats.org/officeDocument/2006/relationships/slideLayout" Target="../slideLayouts/slideLayout2.xml"/><Relationship Id="rId5" Type="http://schemas.openxmlformats.org/officeDocument/2006/relationships/image" Target="../media/image263.svg"/><Relationship Id="rId4" Type="http://schemas.openxmlformats.org/officeDocument/2006/relationships/image" Target="../media/image262.png"/></Relationships>
</file>

<file path=ppt/slides/_rels/slide87.xml.rels><?xml version="1.0" encoding="UTF-8" standalone="yes"?>
<Relationships xmlns="http://schemas.openxmlformats.org/package/2006/relationships"><Relationship Id="rId3" Type="http://schemas.openxmlformats.org/officeDocument/2006/relationships/image" Target="../media/image265.svg"/><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67.svg"/><Relationship Id="rId2" Type="http://schemas.openxmlformats.org/officeDocument/2006/relationships/image" Target="../media/image266.png"/><Relationship Id="rId1" Type="http://schemas.openxmlformats.org/officeDocument/2006/relationships/slideLayout" Target="../slideLayouts/slideLayout2.xml"/><Relationship Id="rId5" Type="http://schemas.openxmlformats.org/officeDocument/2006/relationships/image" Target="../media/image269.svg"/><Relationship Id="rId4" Type="http://schemas.openxmlformats.org/officeDocument/2006/relationships/image" Target="../media/image268.png"/></Relationships>
</file>

<file path=ppt/slides/_rels/slide89.xml.rels><?xml version="1.0" encoding="UTF-8" standalone="yes"?>
<Relationships xmlns="http://schemas.openxmlformats.org/package/2006/relationships"><Relationship Id="rId3" Type="http://schemas.openxmlformats.org/officeDocument/2006/relationships/image" Target="../media/image271.sv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4.xml"/><Relationship Id="rId5" Type="http://schemas.openxmlformats.org/officeDocument/2006/relationships/image" Target="../media/image108.svg"/><Relationship Id="rId4" Type="http://schemas.openxmlformats.org/officeDocument/2006/relationships/image" Target="../media/image107.png"/></Relationships>
</file>

<file path=ppt/slides/_rels/slide90.xml.rels><?xml version="1.0" encoding="UTF-8" standalone="yes"?>
<Relationships xmlns="http://schemas.openxmlformats.org/package/2006/relationships"><Relationship Id="rId3" Type="http://schemas.openxmlformats.org/officeDocument/2006/relationships/image" Target="../media/image273.sv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75.svg"/><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77.svg"/><Relationship Id="rId2" Type="http://schemas.openxmlformats.org/officeDocument/2006/relationships/image" Target="../media/image276.png"/><Relationship Id="rId1" Type="http://schemas.openxmlformats.org/officeDocument/2006/relationships/slideLayout" Target="../slideLayouts/slideLayout2.xml"/><Relationship Id="rId5" Type="http://schemas.openxmlformats.org/officeDocument/2006/relationships/image" Target="../media/image279.svg"/><Relationship Id="rId4" Type="http://schemas.openxmlformats.org/officeDocument/2006/relationships/image" Target="../media/image278.png"/></Relationships>
</file>

<file path=ppt/slides/_rels/slide93.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ubtítulo"/>
          <p:cNvSpPr>
            <a:spLocks noGrp="1"/>
          </p:cNvSpPr>
          <p:nvPr>
            <p:ph type="subTitle" idx="1"/>
          </p:nvPr>
        </p:nvSpPr>
        <p:spPr>
          <a:xfrm>
            <a:off x="317946" y="2636912"/>
            <a:ext cx="6846341" cy="1008112"/>
          </a:xfrm>
        </p:spPr>
        <p:txBody>
          <a:bodyPr/>
          <a:lstStyle/>
          <a:p>
            <a:r>
              <a:rPr lang="es-ES" dirty="0"/>
              <a:t>Introduzione pratica e considerazioni</a:t>
            </a:r>
          </a:p>
        </p:txBody>
      </p:sp>
      <p:sp>
        <p:nvSpPr>
          <p:cNvPr id="3" name="2 Título"/>
          <p:cNvSpPr>
            <a:spLocks noGrp="1"/>
          </p:cNvSpPr>
          <p:nvPr>
            <p:ph type="ctrTitle"/>
          </p:nvPr>
        </p:nvSpPr>
        <p:spPr>
          <a:xfrm>
            <a:off x="317946" y="2348880"/>
            <a:ext cx="6846341" cy="288032"/>
          </a:xfrm>
        </p:spPr>
        <p:txBody>
          <a:bodyPr/>
          <a:lstStyle/>
          <a:p>
            <a:r>
              <a:rPr lang="es-ES" dirty="0"/>
              <a:t>Internet of Things: dall’elettronica al Cloud</a:t>
            </a:r>
          </a:p>
        </p:txBody>
      </p:sp>
      <p:sp>
        <p:nvSpPr>
          <p:cNvPr id="6" name="1 Subtítulo"/>
          <p:cNvSpPr txBox="1">
            <a:spLocks/>
          </p:cNvSpPr>
          <p:nvPr/>
        </p:nvSpPr>
        <p:spPr>
          <a:xfrm>
            <a:off x="5857875" y="6341405"/>
            <a:ext cx="3101487" cy="411087"/>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8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s-ES" dirty="0">
                <a:solidFill>
                  <a:srgbClr val="9AAE04"/>
                </a:solidFill>
              </a:rPr>
              <a:t>presenta </a:t>
            </a:r>
            <a:r>
              <a:rPr lang="es-ES" b="1" dirty="0">
                <a:solidFill>
                  <a:srgbClr val="9AAE04"/>
                </a:solidFill>
              </a:rPr>
              <a:t>Stefano Semeraro</a:t>
            </a:r>
          </a:p>
        </p:txBody>
      </p:sp>
    </p:spTree>
    <p:extLst>
      <p:ext uri="{BB962C8B-B14F-4D97-AF65-F5344CB8AC3E}">
        <p14:creationId xmlns:p14="http://schemas.microsoft.com/office/powerpoint/2010/main" val="2231831315"/>
      </p:ext>
    </p:extLst>
  </p:cSld>
  <p:clrMapOvr>
    <a:masterClrMapping/>
  </p:clrMapOvr>
  <mc:AlternateContent xmlns:mc="http://schemas.openxmlformats.org/markup-compatibility/2006" xmlns:p14="http://schemas.microsoft.com/office/powerpoint/2010/main">
    <mc:Choice Requires="p14">
      <p:transition p14:dur="10"/>
    </mc:Choice>
    <mc:Fallback xmlns="" xmlns:mv="urn:schemas-microsoft-com:mac:vml">
      <mp:transition xmlns:mp="http://schemas.microsoft.com/office/mac/powerpoint/2008/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Per l’ambiente</a:t>
            </a:r>
          </a:p>
        </p:txBody>
      </p:sp>
      <p:sp>
        <p:nvSpPr>
          <p:cNvPr id="3" name="Segnaposto testo 2"/>
          <p:cNvSpPr>
            <a:spLocks noGrp="1"/>
          </p:cNvSpPr>
          <p:nvPr>
            <p:ph type="body" sz="quarter" idx="13"/>
          </p:nvPr>
        </p:nvSpPr>
        <p:spPr>
          <a:xfrm>
            <a:off x="2987824" y="2780928"/>
            <a:ext cx="5616624" cy="3092334"/>
          </a:xfrm>
        </p:spPr>
        <p:txBody>
          <a:bodyPr>
            <a:normAutofit lnSpcReduction="10000"/>
          </a:bodyPr>
          <a:lstStyle/>
          <a:p>
            <a:pPr>
              <a:buFont typeface="+mj-lt"/>
              <a:buAutoNum type="arabicPeriod" startAt="2"/>
            </a:pPr>
            <a:r>
              <a:rPr lang="it-IT" b="0" dirty="0"/>
              <a:t>L’illuminazione pubblica per esempio, se gestita con le nuove tecnologie, potrebbe contenere del 40% i consumi di energia elettrica. Oppure le coltivazioni, che potrebbero essere irrigate in modo molto più efficiente rispetto a quello tradizionale se monitorate da una rete di sensori capaci di comunicare al sistema di erogazione dell'acqua il reale fabbisogno delle piante, determinato in base alla temperatura, alla stagione, all'umidità del suolo e alle previsioni del tempo.</a:t>
            </a:r>
            <a:endParaRPr lang="it-IT" dirty="0"/>
          </a:p>
        </p:txBody>
      </p:sp>
      <p:pic>
        <p:nvPicPr>
          <p:cNvPr id="6" name="Elemento grafico 5" descr="Lampion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2054" y="5688623"/>
            <a:ext cx="914400" cy="914400"/>
          </a:xfrm>
          <a:prstGeom prst="rect">
            <a:avLst/>
          </a:prstGeom>
        </p:spPr>
      </p:pic>
    </p:spTree>
    <p:extLst>
      <p:ext uri="{BB962C8B-B14F-4D97-AF65-F5344CB8AC3E}">
        <p14:creationId xmlns:p14="http://schemas.microsoft.com/office/powerpoint/2010/main" val="1951891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987824" y="2204864"/>
            <a:ext cx="5616624" cy="562074"/>
          </a:xfrm>
        </p:spPr>
        <p:txBody>
          <a:bodyPr/>
          <a:lstStyle/>
          <a:p>
            <a:r>
              <a:rPr lang="it-IT" dirty="0"/>
              <a:t>Dispositivi</a:t>
            </a:r>
          </a:p>
        </p:txBody>
      </p:sp>
      <p:pic>
        <p:nvPicPr>
          <p:cNvPr id="5" name="Picture 2" descr="http://www.devicebee.com/wp-content/uploads/2015/07/iOT_img_banner.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15772" y="3901298"/>
            <a:ext cx="3110933" cy="2748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252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o 6"/>
          <p:cNvGrpSpPr/>
          <p:nvPr/>
        </p:nvGrpSpPr>
        <p:grpSpPr>
          <a:xfrm>
            <a:off x="0" y="1517650"/>
            <a:ext cx="9144000" cy="5340350"/>
            <a:chOff x="0" y="1517650"/>
            <a:chExt cx="9144000" cy="5340350"/>
          </a:xfrm>
        </p:grpSpPr>
        <p:pic>
          <p:nvPicPr>
            <p:cNvPr id="2050" name="Picture 2" descr="http://d3uifzcxlzuvqz.cloudfront.net/images/stories/content/handbooks/iot-technologies/connectivity-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7650"/>
              <a:ext cx="9144000" cy="5340350"/>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p:cNvSpPr/>
            <p:nvPr/>
          </p:nvSpPr>
          <p:spPr>
            <a:xfrm>
              <a:off x="131885" y="1600200"/>
              <a:ext cx="3138853" cy="844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739412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Nodi sensore</a:t>
            </a:r>
          </a:p>
        </p:txBody>
      </p:sp>
      <p:sp>
        <p:nvSpPr>
          <p:cNvPr id="3" name="Segnaposto testo 2"/>
          <p:cNvSpPr>
            <a:spLocks noGrp="1"/>
          </p:cNvSpPr>
          <p:nvPr>
            <p:ph type="body" sz="quarter" idx="13"/>
          </p:nvPr>
        </p:nvSpPr>
        <p:spPr>
          <a:xfrm>
            <a:off x="2987824" y="2780927"/>
            <a:ext cx="5616624" cy="3699003"/>
          </a:xfrm>
        </p:spPr>
        <p:txBody>
          <a:bodyPr/>
          <a:lstStyle/>
          <a:p>
            <a:pPr marL="0" indent="0">
              <a:buNone/>
            </a:pPr>
            <a:r>
              <a:rPr lang="it-IT" b="0" dirty="0"/>
              <a:t>Rappresentano indubbiamente l’aspetto chiave di una soluzione IoT. Per ottenere successo, i nodi devono rispettare i seguenti requisiti:</a:t>
            </a:r>
          </a:p>
          <a:p>
            <a:pPr marL="285750" indent="-285750">
              <a:buFont typeface="Arial" panose="020B0604020202020204" pitchFamily="34" charset="0"/>
              <a:buChar char="•"/>
            </a:pPr>
            <a:r>
              <a:rPr lang="it-IT" b="0" dirty="0"/>
              <a:t>semplice manutenzione</a:t>
            </a:r>
          </a:p>
          <a:p>
            <a:pPr marL="285750" indent="-285750">
              <a:buFont typeface="Arial" panose="020B0604020202020204" pitchFamily="34" charset="0"/>
              <a:buChar char="•"/>
            </a:pPr>
            <a:r>
              <a:rPr lang="it-IT" b="0" dirty="0"/>
              <a:t>prototipazione rapida</a:t>
            </a:r>
          </a:p>
          <a:p>
            <a:pPr marL="285750" indent="-285750">
              <a:buFont typeface="Arial" panose="020B0604020202020204" pitchFamily="34" charset="0"/>
              <a:buChar char="•"/>
            </a:pPr>
            <a:r>
              <a:rPr lang="it-IT" b="0" dirty="0"/>
              <a:t>sicurezza (informatica e ambientale)</a:t>
            </a:r>
          </a:p>
          <a:p>
            <a:pPr marL="285750" indent="-285750">
              <a:buFont typeface="Arial" panose="020B0604020202020204" pitchFamily="34" charset="0"/>
              <a:buChar char="•"/>
            </a:pPr>
            <a:r>
              <a:rPr lang="it-IT" b="0" dirty="0"/>
              <a:t>autonomia</a:t>
            </a:r>
          </a:p>
          <a:p>
            <a:pPr marL="285750" indent="-285750">
              <a:buFont typeface="Arial" panose="020B0604020202020204" pitchFamily="34" charset="0"/>
              <a:buChar char="•"/>
            </a:pPr>
            <a:r>
              <a:rPr lang="it-IT" b="0" dirty="0"/>
              <a:t>connettività</a:t>
            </a:r>
          </a:p>
          <a:p>
            <a:pPr marL="285750" indent="-285750">
              <a:buFont typeface="Arial" panose="020B0604020202020204" pitchFamily="34" charset="0"/>
              <a:buChar char="•"/>
            </a:pPr>
            <a:r>
              <a:rPr lang="it-IT" dirty="0"/>
              <a:t>facile adozione</a:t>
            </a:r>
          </a:p>
          <a:p>
            <a:pPr marL="285750" indent="-285750">
              <a:buFont typeface="Arial" panose="020B0604020202020204" pitchFamily="34" charset="0"/>
              <a:buChar char="•"/>
            </a:pPr>
            <a:r>
              <a:rPr lang="it-IT" dirty="0"/>
              <a:t>basso costo</a:t>
            </a:r>
          </a:p>
          <a:p>
            <a:pPr marL="285750" indent="-285750">
              <a:buFont typeface="Arial" panose="020B0604020202020204" pitchFamily="34" charset="0"/>
              <a:buChar char="•"/>
            </a:pPr>
            <a:endParaRPr lang="it-IT" dirty="0"/>
          </a:p>
        </p:txBody>
      </p:sp>
      <p:pic>
        <p:nvPicPr>
          <p:cNvPr id="5" name="Elemento grafico 4" descr="Ret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94230" y="4809391"/>
            <a:ext cx="1881555" cy="1881555"/>
          </a:xfrm>
          <a:prstGeom prst="rect">
            <a:avLst/>
          </a:prstGeom>
        </p:spPr>
      </p:pic>
    </p:spTree>
    <p:extLst>
      <p:ext uri="{BB962C8B-B14F-4D97-AF65-F5344CB8AC3E}">
        <p14:creationId xmlns:p14="http://schemas.microsoft.com/office/powerpoint/2010/main" val="323324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ESP8266</a:t>
            </a:r>
          </a:p>
        </p:txBody>
      </p:sp>
      <p:pic>
        <p:nvPicPr>
          <p:cNvPr id="4" name="Picture 2" descr="http://www.weiguo.com.tw/uploads/9/8/1/5/98159550/wemosd1mini_orig.png"/>
          <p:cNvPicPr>
            <a:picLocks noChangeAspect="1" noChangeArrowheads="1"/>
          </p:cNvPicPr>
          <p:nvPr/>
        </p:nvPicPr>
        <p:blipFill rotWithShape="1">
          <a:blip r:embed="rId2">
            <a:extLst>
              <a:ext uri="{28A0092B-C50C-407E-A947-70E740481C1C}">
                <a14:useLocalDpi xmlns:a14="http://schemas.microsoft.com/office/drawing/2010/main" val="0"/>
              </a:ext>
            </a:extLst>
          </a:blip>
          <a:srcRect l="37672" r="33028"/>
          <a:stretch/>
        </p:blipFill>
        <p:spPr bwMode="auto">
          <a:xfrm>
            <a:off x="2987824" y="2766938"/>
            <a:ext cx="2204754" cy="3000375"/>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p:cNvSpPr txBox="1"/>
          <p:nvPr/>
        </p:nvSpPr>
        <p:spPr>
          <a:xfrm>
            <a:off x="2090899" y="5792081"/>
            <a:ext cx="3101679"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it-IT" dirty="0"/>
              <a:t>Il più famoso microcontrollore Arduino-compatibile per l’Internet of </a:t>
            </a:r>
            <a:r>
              <a:rPr lang="it-IT" dirty="0" err="1"/>
              <a:t>Things</a:t>
            </a:r>
            <a:endParaRPr lang="it-IT" dirty="0"/>
          </a:p>
        </p:txBody>
      </p:sp>
      <p:pic>
        <p:nvPicPr>
          <p:cNvPr id="3074" name="Picture 2" descr="https://www.homotix.eu/pimages/Modulo-Wemos-D1-Mini-extra-big-1467-5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381" y="3659361"/>
            <a:ext cx="2247709" cy="1794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52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ESP8266</a:t>
            </a:r>
          </a:p>
        </p:txBody>
      </p:sp>
      <p:sp>
        <p:nvSpPr>
          <p:cNvPr id="3" name="Segnaposto testo 2"/>
          <p:cNvSpPr>
            <a:spLocks noGrp="1"/>
          </p:cNvSpPr>
          <p:nvPr>
            <p:ph type="body" sz="quarter" idx="13"/>
          </p:nvPr>
        </p:nvSpPr>
        <p:spPr>
          <a:xfrm>
            <a:off x="2987824" y="2780928"/>
            <a:ext cx="5616624" cy="3162672"/>
          </a:xfrm>
        </p:spPr>
        <p:txBody>
          <a:bodyPr/>
          <a:lstStyle/>
          <a:p>
            <a:r>
              <a:rPr lang="it-IT" dirty="0" err="1"/>
              <a:t>All</a:t>
            </a:r>
            <a:r>
              <a:rPr lang="it-IT" dirty="0"/>
              <a:t>-in: CPU, memoria flash, SRAM, GPIO</a:t>
            </a:r>
            <a:r>
              <a:rPr lang="it-IT" b="0" dirty="0"/>
              <a:t>, timer, ingresso analogico, uscite pseudo-analogiche, </a:t>
            </a:r>
            <a:r>
              <a:rPr lang="it-IT" b="0" dirty="0" err="1"/>
              <a:t>watchdog</a:t>
            </a:r>
            <a:r>
              <a:rPr lang="it-IT" b="0" dirty="0"/>
              <a:t>, interfacce (i2c, </a:t>
            </a:r>
            <a:r>
              <a:rPr lang="it-IT" b="0" dirty="0" err="1"/>
              <a:t>spi</a:t>
            </a:r>
            <a:r>
              <a:rPr lang="it-IT" b="0" dirty="0"/>
              <a:t>, seriale), interrupt, modalità low power</a:t>
            </a:r>
          </a:p>
          <a:p>
            <a:r>
              <a:rPr lang="it-IT" dirty="0"/>
              <a:t>Basso consumo</a:t>
            </a:r>
          </a:p>
          <a:p>
            <a:r>
              <a:rPr lang="it-IT" dirty="0"/>
              <a:t>Programmabile come un Arduino</a:t>
            </a:r>
          </a:p>
          <a:p>
            <a:r>
              <a:rPr lang="it-IT" dirty="0" err="1"/>
              <a:t>Stack</a:t>
            </a:r>
            <a:r>
              <a:rPr lang="it-IT" dirty="0"/>
              <a:t> 802.11 (</a:t>
            </a:r>
            <a:r>
              <a:rPr lang="it-IT" dirty="0" err="1"/>
              <a:t>WiFi</a:t>
            </a:r>
            <a:r>
              <a:rPr lang="it-IT" dirty="0"/>
              <a:t>) e TCP/IP completi</a:t>
            </a:r>
          </a:p>
          <a:p>
            <a:r>
              <a:rPr lang="it-IT" dirty="0"/>
              <a:t>Più piccola di una carta di credito</a:t>
            </a:r>
          </a:p>
          <a:p>
            <a:r>
              <a:rPr lang="it-IT" dirty="0">
                <a:solidFill>
                  <a:srgbClr val="9BAE04"/>
                </a:solidFill>
              </a:rPr>
              <a:t>Meno di 3€!</a:t>
            </a:r>
          </a:p>
        </p:txBody>
      </p:sp>
      <p:pic>
        <p:nvPicPr>
          <p:cNvPr id="3074" name="Picture 2" descr="https://breakingtech.it/wp-content/uploads/2017/02/47182-arduino_teas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8192" y="5401551"/>
            <a:ext cx="2987824" cy="16806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403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Un passo indietro…</a:t>
            </a:r>
          </a:p>
        </p:txBody>
      </p:sp>
      <p:sp>
        <p:nvSpPr>
          <p:cNvPr id="3" name="Segnaposto testo 2"/>
          <p:cNvSpPr>
            <a:spLocks noGrp="1"/>
          </p:cNvSpPr>
          <p:nvPr>
            <p:ph type="body" sz="quarter" idx="13"/>
          </p:nvPr>
        </p:nvSpPr>
        <p:spPr/>
        <p:txBody>
          <a:bodyPr/>
          <a:lstStyle/>
          <a:p>
            <a:r>
              <a:rPr lang="it-IT" dirty="0"/>
              <a:t>LED, l’Hello World nel mondo reale</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2678" y="3937265"/>
            <a:ext cx="3645878" cy="2603157"/>
          </a:xfrm>
          <a:prstGeom prst="rect">
            <a:avLst/>
          </a:prstGeom>
        </p:spPr>
      </p:pic>
    </p:spTree>
    <p:extLst>
      <p:ext uri="{BB962C8B-B14F-4D97-AF65-F5344CB8AC3E}">
        <p14:creationId xmlns:p14="http://schemas.microsoft.com/office/powerpoint/2010/main" val="1899172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cdn.sparkfun.com/assets/6/e/8/3/c/51f93d85757b7f20492708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8458" y="1379294"/>
            <a:ext cx="2720119" cy="1616854"/>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578" y="3568397"/>
            <a:ext cx="2673961" cy="2684765"/>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2218" y="4910779"/>
            <a:ext cx="2821517" cy="1094917"/>
          </a:xfrm>
          <a:prstGeom prst="rect">
            <a:avLst/>
          </a:prstGeom>
        </p:spPr>
      </p:pic>
    </p:spTree>
    <p:extLst>
      <p:ext uri="{BB962C8B-B14F-4D97-AF65-F5344CB8AC3E}">
        <p14:creationId xmlns:p14="http://schemas.microsoft.com/office/powerpoint/2010/main" val="919821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Resistenze</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884" y="2866291"/>
            <a:ext cx="6900987" cy="3881805"/>
          </a:xfrm>
          <a:prstGeom prst="rect">
            <a:avLst/>
          </a:prstGeom>
        </p:spPr>
      </p:pic>
      <p:pic>
        <p:nvPicPr>
          <p:cNvPr id="7" name="Immagin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3184" y="0"/>
            <a:ext cx="1861399" cy="17654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2404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987823" y="2204863"/>
            <a:ext cx="5892407" cy="573505"/>
          </a:xfrm>
        </p:spPr>
        <p:txBody>
          <a:bodyPr>
            <a:normAutofit/>
          </a:bodyPr>
          <a:lstStyle/>
          <a:p>
            <a:r>
              <a:rPr lang="it-IT" dirty="0"/>
              <a:t>Collegare un LED ad un microcontrollore</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0603" y="2897653"/>
            <a:ext cx="4613343" cy="3832891"/>
          </a:xfrm>
          <a:prstGeom prst="rect">
            <a:avLst/>
          </a:prstGeom>
        </p:spPr>
      </p:pic>
    </p:spTree>
    <p:extLst>
      <p:ext uri="{BB962C8B-B14F-4D97-AF65-F5344CB8AC3E}">
        <p14:creationId xmlns:p14="http://schemas.microsoft.com/office/powerpoint/2010/main" val="34480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987824" y="1237710"/>
            <a:ext cx="5616624" cy="733895"/>
          </a:xfrm>
        </p:spPr>
        <p:txBody>
          <a:bodyPr/>
          <a:lstStyle/>
          <a:p>
            <a:r>
              <a:rPr lang="it-IT" dirty="0"/>
              <a:t>Sommario</a:t>
            </a:r>
          </a:p>
        </p:txBody>
      </p:sp>
      <p:sp>
        <p:nvSpPr>
          <p:cNvPr id="3" name="Segnaposto testo 2"/>
          <p:cNvSpPr>
            <a:spLocks noGrp="1"/>
          </p:cNvSpPr>
          <p:nvPr>
            <p:ph type="body" sz="quarter" idx="13"/>
          </p:nvPr>
        </p:nvSpPr>
        <p:spPr>
          <a:xfrm>
            <a:off x="2356338" y="1813774"/>
            <a:ext cx="6248110" cy="5220073"/>
          </a:xfrm>
        </p:spPr>
        <p:txBody>
          <a:bodyPr/>
          <a:lstStyle/>
          <a:p>
            <a:r>
              <a:rPr lang="it-IT" dirty="0"/>
              <a:t>Introduzione</a:t>
            </a:r>
          </a:p>
          <a:p>
            <a:r>
              <a:rPr lang="it-IT" dirty="0"/>
              <a:t>Tecnologia</a:t>
            </a:r>
          </a:p>
          <a:p>
            <a:r>
              <a:rPr lang="it-IT" dirty="0"/>
              <a:t>Elettronica</a:t>
            </a:r>
          </a:p>
          <a:p>
            <a:r>
              <a:rPr lang="it-IT" dirty="0"/>
              <a:t>MQTT</a:t>
            </a:r>
          </a:p>
          <a:p>
            <a:r>
              <a:rPr lang="it-IT" dirty="0"/>
              <a:t>Sicurezza</a:t>
            </a:r>
          </a:p>
          <a:p>
            <a:r>
              <a:rPr lang="it-IT" dirty="0"/>
              <a:t>Cloud</a:t>
            </a:r>
          </a:p>
          <a:p>
            <a:r>
              <a:rPr lang="it-IT" dirty="0" err="1"/>
              <a:t>Node</a:t>
            </a:r>
            <a:r>
              <a:rPr lang="it-IT" dirty="0"/>
              <a:t>-RED</a:t>
            </a:r>
          </a:p>
          <a:p>
            <a:r>
              <a:rPr lang="it-IT" dirty="0" err="1"/>
              <a:t>Azure</a:t>
            </a:r>
            <a:r>
              <a:rPr lang="it-IT" dirty="0"/>
              <a:t> IoT </a:t>
            </a:r>
            <a:r>
              <a:rPr lang="it-IT" dirty="0" err="1"/>
              <a:t>hub</a:t>
            </a:r>
            <a:endParaRPr lang="it-IT" dirty="0"/>
          </a:p>
          <a:p>
            <a:r>
              <a:rPr lang="it-IT" dirty="0" err="1"/>
              <a:t>Azure</a:t>
            </a:r>
            <a:r>
              <a:rPr lang="it-IT" dirty="0"/>
              <a:t> Stream </a:t>
            </a:r>
            <a:r>
              <a:rPr lang="it-IT" dirty="0" err="1"/>
              <a:t>analytics</a:t>
            </a:r>
            <a:endParaRPr lang="it-IT" dirty="0"/>
          </a:p>
          <a:p>
            <a:r>
              <a:rPr lang="it-IT" dirty="0"/>
              <a:t>Power BI</a:t>
            </a:r>
          </a:p>
          <a:p>
            <a:r>
              <a:rPr lang="it-IT" dirty="0"/>
              <a:t>Approfondimento</a:t>
            </a:r>
          </a:p>
          <a:p>
            <a:pPr lvl="1"/>
            <a:r>
              <a:rPr lang="it-IT" dirty="0"/>
              <a:t>IoT per le compagnie assicurative</a:t>
            </a:r>
          </a:p>
          <a:p>
            <a:pPr lvl="1"/>
            <a:endParaRPr lang="it-IT" dirty="0"/>
          </a:p>
          <a:p>
            <a:pPr lvl="1"/>
            <a:endParaRPr lang="it-IT" dirty="0"/>
          </a:p>
          <a:p>
            <a:pPr marL="0" indent="0">
              <a:buNone/>
            </a:pPr>
            <a:r>
              <a:rPr lang="it-IT" dirty="0"/>
              <a:t>Alcune storie di successo verranno illustrate </a:t>
            </a:r>
            <a:r>
              <a:rPr lang="it-IT" i="1" dirty="0"/>
              <a:t>in itinere</a:t>
            </a:r>
            <a:endParaRPr lang="it-IT" dirty="0"/>
          </a:p>
        </p:txBody>
      </p:sp>
      <p:pic>
        <p:nvPicPr>
          <p:cNvPr id="5" name="Elemento grafico 4" descr="Blocco appunti"/>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11497" y="2048607"/>
            <a:ext cx="2802741" cy="2802741"/>
          </a:xfrm>
          <a:prstGeom prst="rect">
            <a:avLst/>
          </a:prstGeom>
        </p:spPr>
      </p:pic>
    </p:spTree>
    <p:extLst>
      <p:ext uri="{BB962C8B-B14F-4D97-AF65-F5344CB8AC3E}">
        <p14:creationId xmlns:p14="http://schemas.microsoft.com/office/powerpoint/2010/main" val="2534111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Nella pratica</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781" y="3261048"/>
            <a:ext cx="5944115" cy="3596952"/>
          </a:xfrm>
          <a:prstGeom prst="rect">
            <a:avLst/>
          </a:prstGeom>
        </p:spPr>
      </p:pic>
    </p:spTree>
    <p:extLst>
      <p:ext uri="{BB962C8B-B14F-4D97-AF65-F5344CB8AC3E}">
        <p14:creationId xmlns:p14="http://schemas.microsoft.com/office/powerpoint/2010/main" val="615152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Programmare la scheda</a:t>
            </a:r>
          </a:p>
        </p:txBody>
      </p:sp>
      <p:pic>
        <p:nvPicPr>
          <p:cNvPr id="5" name="Elemento grafico 4" descr="DNA"/>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95491" y="5864469"/>
            <a:ext cx="800100" cy="800100"/>
          </a:xfrm>
          <a:prstGeom prst="rect">
            <a:avLst/>
          </a:prstGeom>
        </p:spPr>
      </p:pic>
      <p:sp>
        <p:nvSpPr>
          <p:cNvPr id="4" name="Segnaposto testo 2"/>
          <p:cNvSpPr>
            <a:spLocks noGrp="1"/>
          </p:cNvSpPr>
          <p:nvPr>
            <p:ph type="body" sz="quarter" idx="13"/>
          </p:nvPr>
        </p:nvSpPr>
        <p:spPr>
          <a:xfrm>
            <a:off x="2987824" y="2790675"/>
            <a:ext cx="5616624" cy="1992340"/>
          </a:xfrm>
        </p:spPr>
        <p:txBody>
          <a:bodyPr/>
          <a:lstStyle/>
          <a:p>
            <a:r>
              <a:rPr lang="it-IT" dirty="0"/>
              <a:t>installazione dell’IDE da Windows Store</a:t>
            </a:r>
          </a:p>
          <a:p>
            <a:r>
              <a:rPr lang="it-IT" dirty="0"/>
              <a:t>aggiunta board esp8266 (repository: </a:t>
            </a:r>
            <a:r>
              <a:rPr lang="it-IT" dirty="0">
                <a:hlinkClick r:id="rId4"/>
              </a:rPr>
              <a:t>http://arduino.esp8266.com/stable/package_esp8266com_index.json</a:t>
            </a:r>
            <a:r>
              <a:rPr lang="it-IT" dirty="0"/>
              <a:t>)</a:t>
            </a:r>
          </a:p>
          <a:p>
            <a:r>
              <a:rPr lang="it-IT" dirty="0"/>
              <a:t>configurazione del collegamento</a:t>
            </a:r>
          </a:p>
          <a:p>
            <a:r>
              <a:rPr lang="it-IT" dirty="0"/>
              <a:t>caricamento del firmware</a:t>
            </a:r>
          </a:p>
          <a:p>
            <a:endParaRPr lang="it-IT" dirty="0"/>
          </a:p>
        </p:txBody>
      </p:sp>
    </p:spTree>
    <p:extLst>
      <p:ext uri="{BB962C8B-B14F-4D97-AF65-F5344CB8AC3E}">
        <p14:creationId xmlns:p14="http://schemas.microsoft.com/office/powerpoint/2010/main" val="1193438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Si va in rete</a:t>
            </a:r>
          </a:p>
        </p:txBody>
      </p:sp>
      <p:pic>
        <p:nvPicPr>
          <p:cNvPr id="5122" name="Picture 2" descr="http://arduino-esp8266.readthedocs.io/en/latest/_images/esp8266-sta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l="994" t="1753" r="1569" b="10083"/>
          <a:stretch/>
        </p:blipFill>
        <p:spPr bwMode="auto">
          <a:xfrm>
            <a:off x="2602523" y="2839915"/>
            <a:ext cx="5460024" cy="2593732"/>
          </a:xfrm>
          <a:prstGeom prst="rect">
            <a:avLst/>
          </a:prstGeom>
          <a:noFill/>
          <a:extLst>
            <a:ext uri="{909E8E84-426E-40DD-AFC4-6F175D3DCCD1}">
              <a14:hiddenFill xmlns:a14="http://schemas.microsoft.com/office/drawing/2010/main">
                <a:solidFill>
                  <a:srgbClr val="FFFFFF"/>
                </a:solidFill>
              </a14:hiddenFill>
            </a:ext>
          </a:extLst>
        </p:spPr>
      </p:pic>
      <p:pic>
        <p:nvPicPr>
          <p:cNvPr id="6" name="Elemento grafico 5" descr="DNA"/>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6059" y="5776546"/>
            <a:ext cx="826476" cy="826476"/>
          </a:xfrm>
          <a:prstGeom prst="rect">
            <a:avLst/>
          </a:prstGeom>
        </p:spPr>
      </p:pic>
    </p:spTree>
    <p:extLst>
      <p:ext uri="{BB962C8B-B14F-4D97-AF65-F5344CB8AC3E}">
        <p14:creationId xmlns:p14="http://schemas.microsoft.com/office/powerpoint/2010/main" val="1178051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Web Server</a:t>
            </a:r>
          </a:p>
        </p:txBody>
      </p:sp>
      <p:pic>
        <p:nvPicPr>
          <p:cNvPr id="5" name="Elemento grafico 4" descr="Computer portatil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7015" y="3274034"/>
            <a:ext cx="2177197" cy="2177197"/>
          </a:xfrm>
          <a:prstGeom prst="rect">
            <a:avLst/>
          </a:prstGeom>
        </p:spPr>
      </p:pic>
      <p:pic>
        <p:nvPicPr>
          <p:cNvPr id="6" name="Picture 2" descr="http://www.weiguo.com.tw/uploads/9/8/1/5/98159550/wemosd1mini_orig.png"/>
          <p:cNvPicPr>
            <a:picLocks noChangeAspect="1" noChangeArrowheads="1"/>
          </p:cNvPicPr>
          <p:nvPr/>
        </p:nvPicPr>
        <p:blipFill rotWithShape="1">
          <a:blip r:embed="rId4">
            <a:extLst>
              <a:ext uri="{28A0092B-C50C-407E-A947-70E740481C1C}">
                <a14:useLocalDpi xmlns:a14="http://schemas.microsoft.com/office/drawing/2010/main" val="0"/>
              </a:ext>
            </a:extLst>
          </a:blip>
          <a:srcRect l="37672" r="33028"/>
          <a:stretch/>
        </p:blipFill>
        <p:spPr bwMode="auto">
          <a:xfrm>
            <a:off x="7141359" y="3490545"/>
            <a:ext cx="1351927" cy="1839791"/>
          </a:xfrm>
          <a:prstGeom prst="rect">
            <a:avLst/>
          </a:prstGeom>
          <a:noFill/>
          <a:extLst>
            <a:ext uri="{909E8E84-426E-40DD-AFC4-6F175D3DCCD1}">
              <a14:hiddenFill xmlns:a14="http://schemas.microsoft.com/office/drawing/2010/main">
                <a:solidFill>
                  <a:srgbClr val="FFFFFF"/>
                </a:solidFill>
              </a14:hiddenFill>
            </a:ext>
          </a:extLst>
        </p:spPr>
      </p:pic>
      <p:pic>
        <p:nvPicPr>
          <p:cNvPr id="8" name="Elemento grafico 7" descr="Router wireless"/>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6617" y="3935657"/>
            <a:ext cx="914400" cy="914400"/>
          </a:xfrm>
          <a:prstGeom prst="rect">
            <a:avLst/>
          </a:prstGeom>
        </p:spPr>
      </p:pic>
      <p:sp>
        <p:nvSpPr>
          <p:cNvPr id="9" name="Freccia a destra 8"/>
          <p:cNvSpPr/>
          <p:nvPr/>
        </p:nvSpPr>
        <p:spPr>
          <a:xfrm>
            <a:off x="4950065" y="3645513"/>
            <a:ext cx="1749669" cy="249481"/>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10" name="Freccia a destra 9"/>
          <p:cNvSpPr/>
          <p:nvPr/>
        </p:nvSpPr>
        <p:spPr>
          <a:xfrm rot="10800000">
            <a:off x="4961791" y="4844198"/>
            <a:ext cx="1749669" cy="249481"/>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11" name="CasellaDiTesto 10"/>
          <p:cNvSpPr txBox="1"/>
          <p:nvPr/>
        </p:nvSpPr>
        <p:spPr>
          <a:xfrm>
            <a:off x="5018310" y="3309443"/>
            <a:ext cx="1591013" cy="369332"/>
          </a:xfrm>
          <a:prstGeom prst="rect">
            <a:avLst/>
          </a:prstGeom>
          <a:noFill/>
        </p:spPr>
        <p:txBody>
          <a:bodyPr wrap="none" rtlCol="0">
            <a:spAutoFit/>
          </a:bodyPr>
          <a:lstStyle/>
          <a:p>
            <a:r>
              <a:rPr lang="it-IT" dirty="0"/>
              <a:t>HTTP REQUEST</a:t>
            </a:r>
          </a:p>
        </p:txBody>
      </p:sp>
      <p:sp>
        <p:nvSpPr>
          <p:cNvPr id="12" name="CasellaDiTesto 11"/>
          <p:cNvSpPr txBox="1"/>
          <p:nvPr/>
        </p:nvSpPr>
        <p:spPr>
          <a:xfrm>
            <a:off x="5018310" y="5111266"/>
            <a:ext cx="1706814" cy="369332"/>
          </a:xfrm>
          <a:prstGeom prst="rect">
            <a:avLst/>
          </a:prstGeom>
          <a:noFill/>
        </p:spPr>
        <p:txBody>
          <a:bodyPr wrap="none" rtlCol="0">
            <a:spAutoFit/>
          </a:bodyPr>
          <a:lstStyle/>
          <a:p>
            <a:r>
              <a:rPr lang="it-IT" dirty="0"/>
              <a:t>HTTP RESPONSE</a:t>
            </a:r>
          </a:p>
        </p:txBody>
      </p:sp>
      <p:pic>
        <p:nvPicPr>
          <p:cNvPr id="13" name="Elemento grafico 12" descr="DNA"/>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469" y="5829300"/>
            <a:ext cx="826476" cy="826476"/>
          </a:xfrm>
          <a:prstGeom prst="rect">
            <a:avLst/>
          </a:prstGeom>
        </p:spPr>
      </p:pic>
    </p:spTree>
    <p:extLst>
      <p:ext uri="{BB962C8B-B14F-4D97-AF65-F5344CB8AC3E}">
        <p14:creationId xmlns:p14="http://schemas.microsoft.com/office/powerpoint/2010/main" val="3677594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Pulsanti</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6338" y="2664070"/>
            <a:ext cx="3261946" cy="3261946"/>
          </a:xfrm>
          <a:prstGeom prst="rect">
            <a:avLst/>
          </a:prstGeom>
        </p:spPr>
      </p:pic>
      <p:pic>
        <p:nvPicPr>
          <p:cNvPr id="7" name="Immagin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1522" y="4686504"/>
            <a:ext cx="3112477" cy="2171496"/>
          </a:xfrm>
          <a:prstGeom prst="rect">
            <a:avLst/>
          </a:prstGeom>
        </p:spPr>
      </p:pic>
    </p:spTree>
    <p:extLst>
      <p:ext uri="{BB962C8B-B14F-4D97-AF65-F5344CB8AC3E}">
        <p14:creationId xmlns:p14="http://schemas.microsoft.com/office/powerpoint/2010/main" val="3321719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987824" y="2066192"/>
            <a:ext cx="5616624" cy="700746"/>
          </a:xfrm>
        </p:spPr>
        <p:txBody>
          <a:bodyPr>
            <a:normAutofit fontScale="90000"/>
          </a:bodyPr>
          <a:lstStyle/>
          <a:p>
            <a:r>
              <a:rPr lang="it-IT" dirty="0"/>
              <a:t>La corrente preferisce il percorso a minore resistenza…</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6422" y="2993290"/>
            <a:ext cx="3110279" cy="3352190"/>
          </a:xfrm>
          <a:prstGeom prst="rect">
            <a:avLst/>
          </a:prstGeom>
        </p:spPr>
      </p:pic>
    </p:spTree>
    <p:extLst>
      <p:ext uri="{BB962C8B-B14F-4D97-AF65-F5344CB8AC3E}">
        <p14:creationId xmlns:p14="http://schemas.microsoft.com/office/powerpoint/2010/main" val="3306018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5834" y="1524934"/>
            <a:ext cx="4541636" cy="2391239"/>
          </a:xfrm>
          <a:prstGeom prst="rect">
            <a:avLst/>
          </a:prstGeom>
        </p:spPr>
      </p:pic>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065" y="3964158"/>
            <a:ext cx="6286758" cy="3804295"/>
          </a:xfrm>
          <a:prstGeom prst="rect">
            <a:avLst/>
          </a:prstGeom>
        </p:spPr>
      </p:pic>
      <p:pic>
        <p:nvPicPr>
          <p:cNvPr id="10" name="Elemento grafico 9" descr="DNA"/>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63722" y="3780692"/>
            <a:ext cx="826476" cy="826476"/>
          </a:xfrm>
          <a:prstGeom prst="rect">
            <a:avLst/>
          </a:prstGeom>
        </p:spPr>
      </p:pic>
    </p:spTree>
    <p:extLst>
      <p:ext uri="{BB962C8B-B14F-4D97-AF65-F5344CB8AC3E}">
        <p14:creationId xmlns:p14="http://schemas.microsoft.com/office/powerpoint/2010/main" val="3633055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837" y="2155414"/>
            <a:ext cx="2921977" cy="2921977"/>
          </a:xfrm>
          <a:prstGeom prst="rect">
            <a:avLst/>
          </a:prstGeom>
        </p:spPr>
      </p:pic>
      <p:sp>
        <p:nvSpPr>
          <p:cNvPr id="2" name="Titolo 1"/>
          <p:cNvSpPr>
            <a:spLocks noGrp="1"/>
          </p:cNvSpPr>
          <p:nvPr>
            <p:ph type="title"/>
          </p:nvPr>
        </p:nvSpPr>
        <p:spPr/>
        <p:txBody>
          <a:bodyPr/>
          <a:lstStyle/>
          <a:p>
            <a:r>
              <a:rPr lang="it-IT" dirty="0"/>
              <a:t>Un pulsante speciale: sensore </a:t>
            </a:r>
            <a:r>
              <a:rPr lang="it-IT" i="1" dirty="0"/>
              <a:t>tilt</a:t>
            </a:r>
          </a:p>
        </p:txBody>
      </p:sp>
      <p:pic>
        <p:nvPicPr>
          <p:cNvPr id="7" name="Immagin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304" y="4377947"/>
            <a:ext cx="5534797" cy="2362530"/>
          </a:xfrm>
          <a:prstGeom prst="rect">
            <a:avLst/>
          </a:prstGeom>
        </p:spPr>
      </p:pic>
    </p:spTree>
    <p:extLst>
      <p:ext uri="{BB962C8B-B14F-4D97-AF65-F5344CB8AC3E}">
        <p14:creationId xmlns:p14="http://schemas.microsoft.com/office/powerpoint/2010/main" val="236054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Esperimenti IoT base</a:t>
            </a:r>
          </a:p>
        </p:txBody>
      </p:sp>
      <p:sp>
        <p:nvSpPr>
          <p:cNvPr id="3" name="Segnaposto testo 2"/>
          <p:cNvSpPr>
            <a:spLocks noGrp="1"/>
          </p:cNvSpPr>
          <p:nvPr>
            <p:ph type="body" sz="quarter" idx="13"/>
          </p:nvPr>
        </p:nvSpPr>
        <p:spPr>
          <a:xfrm>
            <a:off x="2987824" y="2780928"/>
            <a:ext cx="5616624" cy="1791072"/>
          </a:xfrm>
        </p:spPr>
        <p:txBody>
          <a:bodyPr/>
          <a:lstStyle/>
          <a:p>
            <a:endParaRPr lang="it-IT" dirty="0"/>
          </a:p>
          <a:p>
            <a:r>
              <a:rPr lang="it-IT" dirty="0"/>
              <a:t>rilevamento stato pulsante da remoto</a:t>
            </a:r>
          </a:p>
          <a:p>
            <a:endParaRPr lang="it-IT" dirty="0"/>
          </a:p>
          <a:p>
            <a:r>
              <a:rPr lang="it-IT" dirty="0"/>
              <a:t>accensione led da remoto</a:t>
            </a:r>
          </a:p>
        </p:txBody>
      </p:sp>
      <p:pic>
        <p:nvPicPr>
          <p:cNvPr id="5" name="Elemento grafico 4" descr="Accender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88424" y="4585990"/>
            <a:ext cx="1881554" cy="1881554"/>
          </a:xfrm>
          <a:prstGeom prst="rect">
            <a:avLst/>
          </a:prstGeom>
        </p:spPr>
      </p:pic>
    </p:spTree>
    <p:extLst>
      <p:ext uri="{BB962C8B-B14F-4D97-AF65-F5344CB8AC3E}">
        <p14:creationId xmlns:p14="http://schemas.microsoft.com/office/powerpoint/2010/main" val="3704993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987824" y="2204864"/>
            <a:ext cx="5752316" cy="562074"/>
          </a:xfrm>
        </p:spPr>
        <p:txBody>
          <a:bodyPr>
            <a:normAutofit/>
          </a:bodyPr>
          <a:lstStyle/>
          <a:p>
            <a:r>
              <a:rPr lang="it-IT" dirty="0"/>
              <a:t>Storia di successo: Amazon </a:t>
            </a:r>
            <a:r>
              <a:rPr lang="it-IT" dirty="0" err="1"/>
              <a:t>dash</a:t>
            </a:r>
            <a:r>
              <a:rPr lang="it-IT" dirty="0"/>
              <a:t> </a:t>
            </a:r>
            <a:r>
              <a:rPr lang="it-IT" dirty="0" err="1"/>
              <a:t>buttons</a:t>
            </a:r>
            <a:endParaRPr lang="it-IT" dirty="0"/>
          </a:p>
        </p:txBody>
      </p:sp>
      <p:pic>
        <p:nvPicPr>
          <p:cNvPr id="5" name="Picture 2" descr="https://www.money.it/IMG/arton393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5640" y="3226377"/>
            <a:ext cx="4941962" cy="3035777"/>
          </a:xfrm>
          <a:prstGeom prst="rect">
            <a:avLst/>
          </a:prstGeom>
          <a:noFill/>
          <a:extLst>
            <a:ext uri="{909E8E84-426E-40DD-AFC4-6F175D3DCCD1}">
              <a14:hiddenFill xmlns:a14="http://schemas.microsoft.com/office/drawing/2010/main">
                <a:solidFill>
                  <a:srgbClr val="FFFFFF"/>
                </a:solidFill>
              </a14:hiddenFill>
            </a:ext>
          </a:extLst>
        </p:spPr>
      </p:pic>
      <p:pic>
        <p:nvPicPr>
          <p:cNvPr id="8" name="Elemento grafico 7" descr="Podio"/>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11980" y="1290464"/>
            <a:ext cx="914400" cy="914400"/>
          </a:xfrm>
          <a:prstGeom prst="rect">
            <a:avLst/>
          </a:prstGeom>
        </p:spPr>
      </p:pic>
    </p:spTree>
    <p:extLst>
      <p:ext uri="{BB962C8B-B14F-4D97-AF65-F5344CB8AC3E}">
        <p14:creationId xmlns:p14="http://schemas.microsoft.com/office/powerpoint/2010/main" val="3907826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L’Internet delle cose</a:t>
            </a:r>
          </a:p>
        </p:txBody>
      </p:sp>
      <p:sp>
        <p:nvSpPr>
          <p:cNvPr id="3" name="2 Marcador de texto"/>
          <p:cNvSpPr>
            <a:spLocks noGrp="1"/>
          </p:cNvSpPr>
          <p:nvPr>
            <p:ph type="body" sz="quarter" idx="13"/>
          </p:nvPr>
        </p:nvSpPr>
        <p:spPr/>
        <p:txBody>
          <a:bodyPr>
            <a:normAutofit fontScale="92500" lnSpcReduction="10000"/>
          </a:bodyPr>
          <a:lstStyle/>
          <a:p>
            <a:pPr marL="0" indent="0" algn="just">
              <a:buNone/>
            </a:pPr>
            <a:r>
              <a:rPr lang="it-IT" b="0" dirty="0"/>
              <a:t>è l’espressione utilizzata ormai da qualche anno per definire la rete delle apparecchiature e dei dispositivi, diversi dai computer, connessi a Internet: possono essere sensori per il fitness, automobili, radio, impianti di climatizzazione, ma anche elettrodomestici, lampadine, telecamere, pezzi d’arredamento, container per il trasporto delle merci. Qualunque dispositivo elettronico equipaggiato con un software che gli permetta di scambiare dati con altri oggetti connessi</a:t>
            </a:r>
            <a:endParaRPr lang="es-ES" dirty="0"/>
          </a:p>
        </p:txBody>
      </p:sp>
    </p:spTree>
    <p:extLst>
      <p:ext uri="{BB962C8B-B14F-4D97-AF65-F5344CB8AC3E}">
        <p14:creationId xmlns:p14="http://schemas.microsoft.com/office/powerpoint/2010/main" val="631283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987824" y="2204864"/>
            <a:ext cx="5752316" cy="562074"/>
          </a:xfrm>
        </p:spPr>
        <p:txBody>
          <a:bodyPr>
            <a:normAutofit/>
          </a:bodyPr>
          <a:lstStyle/>
          <a:p>
            <a:r>
              <a:rPr lang="it-IT" dirty="0"/>
              <a:t>Storia di successo: Amazon </a:t>
            </a:r>
            <a:r>
              <a:rPr lang="it-IT" dirty="0" err="1"/>
              <a:t>dash</a:t>
            </a:r>
            <a:r>
              <a:rPr lang="it-IT" dirty="0"/>
              <a:t> </a:t>
            </a:r>
            <a:r>
              <a:rPr lang="it-IT" dirty="0" err="1"/>
              <a:t>buttons</a:t>
            </a:r>
            <a:endParaRPr lang="it-IT" dirty="0"/>
          </a:p>
        </p:txBody>
      </p:sp>
      <p:pic>
        <p:nvPicPr>
          <p:cNvPr id="16392" name="Picture 8" descr="https://static1.squarespace.com/static/54d27fdee4b00c506cfdc6bc/t/5626f2e7e4b0117fa744ed43/1445393129949/DashButtonCover.jpg?format=1500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880" y="5463965"/>
            <a:ext cx="2750820" cy="139403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6394" name="Picture 10" descr="https://images-na.ssl-images-amazon.com/images/G/01/kindle/merch/2016/DASH/DP/dash_button_cp_dp_img_8._CB293645371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912" y="2920790"/>
            <a:ext cx="1970756" cy="25431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Segnaposto testo 2"/>
          <p:cNvSpPr>
            <a:spLocks noGrp="1"/>
          </p:cNvSpPr>
          <p:nvPr>
            <p:ph type="body" sz="quarter" idx="13"/>
          </p:nvPr>
        </p:nvSpPr>
        <p:spPr>
          <a:xfrm>
            <a:off x="5228732" y="3163178"/>
            <a:ext cx="3511408" cy="1751722"/>
          </a:xfrm>
        </p:spPr>
        <p:txBody>
          <a:bodyPr/>
          <a:lstStyle/>
          <a:p>
            <a:r>
              <a:rPr lang="it-IT" dirty="0"/>
              <a:t>più di 200 partners</a:t>
            </a:r>
          </a:p>
          <a:p>
            <a:r>
              <a:rPr lang="it-IT" dirty="0"/>
              <a:t>gratis per i clienti</a:t>
            </a:r>
          </a:p>
          <a:p>
            <a:r>
              <a:rPr lang="it-IT" dirty="0"/>
              <a:t>ordini aumentati del 70%</a:t>
            </a:r>
          </a:p>
          <a:p>
            <a:r>
              <a:rPr lang="it-IT" dirty="0"/>
              <a:t>fonte di statistiche preziose per l’azienda</a:t>
            </a:r>
          </a:p>
        </p:txBody>
      </p:sp>
    </p:spTree>
    <p:extLst>
      <p:ext uri="{BB962C8B-B14F-4D97-AF65-F5344CB8AC3E}">
        <p14:creationId xmlns:p14="http://schemas.microsoft.com/office/powerpoint/2010/main" val="1338582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MQTT</a:t>
            </a:r>
          </a:p>
        </p:txBody>
      </p:sp>
      <p:sp>
        <p:nvSpPr>
          <p:cNvPr id="3" name="Segnaposto testo 2"/>
          <p:cNvSpPr>
            <a:spLocks noGrp="1"/>
          </p:cNvSpPr>
          <p:nvPr>
            <p:ph type="body" sz="quarter" idx="13"/>
          </p:nvPr>
        </p:nvSpPr>
        <p:spPr>
          <a:xfrm>
            <a:off x="2987824" y="2719744"/>
            <a:ext cx="5616624" cy="2376264"/>
          </a:xfrm>
        </p:spPr>
        <p:txBody>
          <a:bodyPr/>
          <a:lstStyle/>
          <a:p>
            <a:r>
              <a:rPr lang="it-IT" i="1" dirty="0" err="1"/>
              <a:t>message</a:t>
            </a:r>
            <a:r>
              <a:rPr lang="it-IT" i="1" dirty="0"/>
              <a:t> </a:t>
            </a:r>
            <a:r>
              <a:rPr lang="it-IT" i="1" dirty="0" err="1"/>
              <a:t>queue</a:t>
            </a:r>
            <a:r>
              <a:rPr lang="it-IT" i="1" dirty="0"/>
              <a:t> </a:t>
            </a:r>
            <a:r>
              <a:rPr lang="it-IT" i="1" dirty="0" err="1"/>
              <a:t>telemetry</a:t>
            </a:r>
            <a:r>
              <a:rPr lang="it-IT" i="1" dirty="0"/>
              <a:t> </a:t>
            </a:r>
            <a:r>
              <a:rPr lang="it-IT" i="1" dirty="0" err="1"/>
              <a:t>transport</a:t>
            </a:r>
            <a:endParaRPr lang="it-IT" i="1" dirty="0"/>
          </a:p>
          <a:p>
            <a:r>
              <a:rPr lang="it-IT" dirty="0"/>
              <a:t>Ideato nei laboratori IBM</a:t>
            </a:r>
          </a:p>
          <a:p>
            <a:r>
              <a:rPr lang="it-IT" dirty="0"/>
              <a:t>Standard OASIS</a:t>
            </a:r>
          </a:p>
          <a:p>
            <a:r>
              <a:rPr lang="it-IT" dirty="0"/>
              <a:t>Centralizzato + distribuito</a:t>
            </a:r>
          </a:p>
          <a:p>
            <a:r>
              <a:rPr lang="it-IT" dirty="0"/>
              <a:t>Il protocollo de facto per</a:t>
            </a:r>
          </a:p>
          <a:p>
            <a:pPr lvl="1"/>
            <a:r>
              <a:rPr lang="it-IT" dirty="0"/>
              <a:t>comunicazioni M2M (machine-to-machine)</a:t>
            </a:r>
          </a:p>
          <a:p>
            <a:pPr lvl="1"/>
            <a:r>
              <a:rPr lang="it-IT" dirty="0"/>
              <a:t>Internet of </a:t>
            </a:r>
            <a:r>
              <a:rPr lang="it-IT" dirty="0" err="1"/>
              <a:t>Things</a:t>
            </a:r>
            <a:endParaRPr lang="it-IT" dirty="0"/>
          </a:p>
        </p:txBody>
      </p:sp>
      <p:pic>
        <p:nvPicPr>
          <p:cNvPr id="1026" name="Picture 2" descr="http://iotlabs.org/wp-content/uploads/2016/12/mqttor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8509" y="5511291"/>
            <a:ext cx="4476308" cy="1089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443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Centralizzato…</a:t>
            </a:r>
          </a:p>
        </p:txBody>
      </p:sp>
      <p:pic>
        <p:nvPicPr>
          <p:cNvPr id="2050" name="Picture 2" descr="http://www.survivingwithandroid.com/wp-content/uploads/2016/10/mqtt_publisher_subscrib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2448" y="3034694"/>
            <a:ext cx="4317389" cy="329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412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…e distribuito</a:t>
            </a:r>
          </a:p>
        </p:txBody>
      </p:sp>
      <p:pic>
        <p:nvPicPr>
          <p:cNvPr id="3074" name="Picture 2" descr="http://owntracks.org/booklet/guide/images/mosquitto-bridge-mqttitu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533" y="3209192"/>
            <a:ext cx="5690577" cy="3072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551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MQTT: approfondimento</a:t>
            </a:r>
          </a:p>
        </p:txBody>
      </p:sp>
      <p:sp>
        <p:nvSpPr>
          <p:cNvPr id="3" name="Segnaposto testo 2"/>
          <p:cNvSpPr>
            <a:spLocks noGrp="1"/>
          </p:cNvSpPr>
          <p:nvPr>
            <p:ph type="body" sz="quarter" idx="13"/>
          </p:nvPr>
        </p:nvSpPr>
        <p:spPr/>
        <p:txBody>
          <a:bodyPr/>
          <a:lstStyle/>
          <a:p>
            <a:pPr marL="0" indent="0">
              <a:buNone/>
            </a:pPr>
            <a:endParaRPr lang="en-US" b="0" i="1" dirty="0"/>
          </a:p>
          <a:p>
            <a:pPr marL="0" indent="0">
              <a:buNone/>
            </a:pPr>
            <a:r>
              <a:rPr lang="en-US" b="0" i="1" dirty="0"/>
              <a:t>Low Latency Messaging for Mobile Apps – Or When HTTP and Push Notifications Are Simply Not Enough</a:t>
            </a:r>
          </a:p>
          <a:p>
            <a:pPr marL="0" indent="0">
              <a:buNone/>
            </a:pPr>
            <a:r>
              <a:rPr lang="it-IT" dirty="0"/>
              <a:t>Henrik </a:t>
            </a:r>
            <a:r>
              <a:rPr lang="it-IT" dirty="0" err="1"/>
              <a:t>Sjöstrand</a:t>
            </a:r>
            <a:endParaRPr lang="it-IT" dirty="0"/>
          </a:p>
          <a:p>
            <a:pPr marL="0" indent="0">
              <a:buNone/>
            </a:pPr>
            <a:r>
              <a:rPr lang="it-IT" b="0" dirty="0"/>
              <a:t>IBM Software Group</a:t>
            </a:r>
            <a:endParaRPr lang="it-IT" b="0" i="1" dirty="0"/>
          </a:p>
        </p:txBody>
      </p:sp>
      <p:pic>
        <p:nvPicPr>
          <p:cNvPr id="6" name="Elemento grafico 5" descr="Libri">
            <a:hlinkClick r:id="rId2" action="ppaction://hlinkfile"/>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02823" y="4624753"/>
            <a:ext cx="1925515" cy="1925515"/>
          </a:xfrm>
          <a:prstGeom prst="rect">
            <a:avLst/>
          </a:prstGeom>
        </p:spPr>
      </p:pic>
    </p:spTree>
    <p:extLst>
      <p:ext uri="{BB962C8B-B14F-4D97-AF65-F5344CB8AC3E}">
        <p14:creationId xmlns:p14="http://schemas.microsoft.com/office/powerpoint/2010/main" val="63176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MQTT in azione</a:t>
            </a:r>
          </a:p>
        </p:txBody>
      </p:sp>
      <p:pic>
        <p:nvPicPr>
          <p:cNvPr id="4" name="Elemento grafico 3" descr="DNA"/>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428" y="5795708"/>
            <a:ext cx="826476" cy="826476"/>
          </a:xfrm>
          <a:prstGeom prst="rect">
            <a:avLst/>
          </a:prstGeom>
        </p:spPr>
      </p:pic>
      <p:pic>
        <p:nvPicPr>
          <p:cNvPr id="5" name="Elemento grafico 4" descr="Ret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97015" y="3274034"/>
            <a:ext cx="2177197" cy="2177197"/>
          </a:xfrm>
          <a:prstGeom prst="rect">
            <a:avLst/>
          </a:prstGeom>
        </p:spPr>
      </p:pic>
      <p:pic>
        <p:nvPicPr>
          <p:cNvPr id="6" name="Picture 2" descr="http://www.weiguo.com.tw/uploads/9/8/1/5/98159550/wemosd1mini_orig.png"/>
          <p:cNvPicPr>
            <a:picLocks noChangeAspect="1" noChangeArrowheads="1"/>
          </p:cNvPicPr>
          <p:nvPr/>
        </p:nvPicPr>
        <p:blipFill rotWithShape="1">
          <a:blip r:embed="rId6">
            <a:extLst>
              <a:ext uri="{28A0092B-C50C-407E-A947-70E740481C1C}">
                <a14:useLocalDpi xmlns:a14="http://schemas.microsoft.com/office/drawing/2010/main" val="0"/>
              </a:ext>
            </a:extLst>
          </a:blip>
          <a:srcRect l="37672" r="33028"/>
          <a:stretch/>
        </p:blipFill>
        <p:spPr bwMode="auto">
          <a:xfrm>
            <a:off x="6903056" y="2873111"/>
            <a:ext cx="1135163" cy="1544805"/>
          </a:xfrm>
          <a:prstGeom prst="rect">
            <a:avLst/>
          </a:prstGeom>
          <a:noFill/>
          <a:extLst>
            <a:ext uri="{909E8E84-426E-40DD-AFC4-6F175D3DCCD1}">
              <a14:hiddenFill xmlns:a14="http://schemas.microsoft.com/office/drawing/2010/main">
                <a:solidFill>
                  <a:srgbClr val="FFFFFF"/>
                </a:solidFill>
              </a14:hiddenFill>
            </a:ext>
          </a:extLst>
        </p:spPr>
      </p:pic>
      <p:pic>
        <p:nvPicPr>
          <p:cNvPr id="7" name="Elemento grafico 6" descr="Router wireless"/>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15225" y="4120950"/>
            <a:ext cx="914400" cy="914400"/>
          </a:xfrm>
          <a:prstGeom prst="rect">
            <a:avLst/>
          </a:prstGeom>
        </p:spPr>
      </p:pic>
      <p:sp>
        <p:nvSpPr>
          <p:cNvPr id="8" name="Freccia bidirezionale orizzontale 7"/>
          <p:cNvSpPr/>
          <p:nvPr/>
        </p:nvSpPr>
        <p:spPr>
          <a:xfrm>
            <a:off x="4457925" y="3645514"/>
            <a:ext cx="2241810" cy="274852"/>
          </a:xfrm>
          <a:prstGeom prst="lef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9" name="CasellaDiTesto 8"/>
          <p:cNvSpPr txBox="1"/>
          <p:nvPr/>
        </p:nvSpPr>
        <p:spPr>
          <a:xfrm>
            <a:off x="5445115" y="3330243"/>
            <a:ext cx="759567" cy="369332"/>
          </a:xfrm>
          <a:prstGeom prst="rect">
            <a:avLst/>
          </a:prstGeom>
          <a:noFill/>
        </p:spPr>
        <p:txBody>
          <a:bodyPr wrap="none" rtlCol="0">
            <a:spAutoFit/>
          </a:bodyPr>
          <a:lstStyle/>
          <a:p>
            <a:r>
              <a:rPr lang="it-IT" dirty="0"/>
              <a:t>MQTT</a:t>
            </a:r>
          </a:p>
        </p:txBody>
      </p:sp>
      <p:sp>
        <p:nvSpPr>
          <p:cNvPr id="11" name="CasellaDiTesto 10"/>
          <p:cNvSpPr txBox="1"/>
          <p:nvPr/>
        </p:nvSpPr>
        <p:spPr>
          <a:xfrm>
            <a:off x="2759160" y="2844214"/>
            <a:ext cx="1915052" cy="646331"/>
          </a:xfrm>
          <a:prstGeom prst="rect">
            <a:avLst/>
          </a:prstGeom>
          <a:noFill/>
        </p:spPr>
        <p:txBody>
          <a:bodyPr wrap="square" rtlCol="0">
            <a:spAutoFit/>
          </a:bodyPr>
          <a:lstStyle/>
          <a:p>
            <a:r>
              <a:rPr lang="it-IT" dirty="0"/>
              <a:t>MOSQUITTO (broker MQTT)</a:t>
            </a:r>
          </a:p>
        </p:txBody>
      </p:sp>
      <p:pic>
        <p:nvPicPr>
          <p:cNvPr id="13" name="Elemento grafico 12" descr="Computer portatile"/>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44152" y="5104049"/>
            <a:ext cx="1784824" cy="1784824"/>
          </a:xfrm>
          <a:prstGeom prst="rect">
            <a:avLst/>
          </a:prstGeom>
        </p:spPr>
      </p:pic>
      <p:sp>
        <p:nvSpPr>
          <p:cNvPr id="14" name="Freccia bidirezionale orizzontale 13"/>
          <p:cNvSpPr/>
          <p:nvPr/>
        </p:nvSpPr>
        <p:spPr>
          <a:xfrm rot="1488147">
            <a:off x="4198160" y="5525258"/>
            <a:ext cx="1041447" cy="303857"/>
          </a:xfrm>
          <a:prstGeom prst="lef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15" name="CasellaDiTesto 14"/>
          <p:cNvSpPr txBox="1"/>
          <p:nvPr/>
        </p:nvSpPr>
        <p:spPr>
          <a:xfrm rot="1488147">
            <a:off x="4500360" y="5275301"/>
            <a:ext cx="759567" cy="369332"/>
          </a:xfrm>
          <a:prstGeom prst="rect">
            <a:avLst/>
          </a:prstGeom>
          <a:noFill/>
        </p:spPr>
        <p:txBody>
          <a:bodyPr wrap="none" rtlCol="0">
            <a:spAutoFit/>
          </a:bodyPr>
          <a:lstStyle/>
          <a:p>
            <a:r>
              <a:rPr lang="it-IT" dirty="0"/>
              <a:t>MQTT</a:t>
            </a:r>
          </a:p>
        </p:txBody>
      </p:sp>
      <p:sp>
        <p:nvSpPr>
          <p:cNvPr id="16" name="Freccia bidirezionale orizzontale 15"/>
          <p:cNvSpPr/>
          <p:nvPr/>
        </p:nvSpPr>
        <p:spPr>
          <a:xfrm rot="18534791">
            <a:off x="6385144" y="4817445"/>
            <a:ext cx="701412" cy="283149"/>
          </a:xfrm>
          <a:prstGeom prst="leftRightArrow">
            <a:avLst/>
          </a:prstGeom>
          <a:solidFill>
            <a:schemeClr val="accent1">
              <a:alpha val="45000"/>
            </a:schemeClr>
          </a:solidFill>
          <a:ln>
            <a:prstDash val="sysDot"/>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44550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Rilevamento intrusioni</a:t>
            </a:r>
          </a:p>
        </p:txBody>
      </p:sp>
      <p:sp>
        <p:nvSpPr>
          <p:cNvPr id="3" name="Segnaposto testo 2"/>
          <p:cNvSpPr>
            <a:spLocks noGrp="1"/>
          </p:cNvSpPr>
          <p:nvPr>
            <p:ph type="body" sz="quarter" idx="13"/>
          </p:nvPr>
        </p:nvSpPr>
        <p:spPr/>
        <p:txBody>
          <a:bodyPr/>
          <a:lstStyle/>
          <a:p>
            <a:r>
              <a:rPr lang="it-IT" dirty="0"/>
              <a:t>sensore PIR (</a:t>
            </a:r>
            <a:r>
              <a:rPr lang="it-IT" i="1" dirty="0"/>
              <a:t>Passive </a:t>
            </a:r>
            <a:r>
              <a:rPr lang="it-IT" i="1" dirty="0" err="1"/>
              <a:t>InfraRed</a:t>
            </a:r>
            <a:r>
              <a:rPr lang="it-IT" dirty="0"/>
              <a:t>)</a:t>
            </a:r>
          </a:p>
          <a:p>
            <a:r>
              <a:rPr lang="it-IT" dirty="0"/>
              <a:t>segnalazione evento tramite MQTT (</a:t>
            </a:r>
            <a:r>
              <a:rPr lang="it-IT" dirty="0" err="1"/>
              <a:t>publish</a:t>
            </a:r>
            <a:r>
              <a:rPr lang="it-IT" dirty="0"/>
              <a:t>)</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0362" y="3838343"/>
            <a:ext cx="2778369" cy="2778369"/>
          </a:xfrm>
          <a:prstGeom prst="rect">
            <a:avLst/>
          </a:prstGeom>
        </p:spPr>
      </p:pic>
      <p:pic>
        <p:nvPicPr>
          <p:cNvPr id="1026" name="Picture 2" descr="http://images.maplinmedia.co.uk/yale-easy-fit-additional-wireless-pet-friendly-pir-sensor.jpg?w=283&amp;h=283&amp;r=4&amp;o=P8qKlzM4$UJ6kp4P0lAdWPzrNB4j&amp;V=WfL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284" y="3933822"/>
            <a:ext cx="2695575" cy="2695575"/>
          </a:xfrm>
          <a:prstGeom prst="rect">
            <a:avLst/>
          </a:prstGeom>
          <a:noFill/>
          <a:extLst>
            <a:ext uri="{909E8E84-426E-40DD-AFC4-6F175D3DCCD1}">
              <a14:hiddenFill xmlns:a14="http://schemas.microsoft.com/office/drawing/2010/main">
                <a:solidFill>
                  <a:srgbClr val="FFFFFF"/>
                </a:solidFill>
              </a14:hiddenFill>
            </a:ext>
          </a:extLst>
        </p:spPr>
      </p:pic>
      <p:pic>
        <p:nvPicPr>
          <p:cNvPr id="11" name="Elemento grafico 10" descr="Rapinator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8107" y="2052338"/>
            <a:ext cx="914400" cy="914400"/>
          </a:xfrm>
          <a:prstGeom prst="rect">
            <a:avLst/>
          </a:prstGeom>
        </p:spPr>
      </p:pic>
    </p:spTree>
    <p:extLst>
      <p:ext uri="{BB962C8B-B14F-4D97-AF65-F5344CB8AC3E}">
        <p14:creationId xmlns:p14="http://schemas.microsoft.com/office/powerpoint/2010/main" val="694685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407531" y="648627"/>
            <a:ext cx="5616624" cy="562074"/>
          </a:xfrm>
        </p:spPr>
        <p:txBody>
          <a:bodyPr/>
          <a:lstStyle/>
          <a:p>
            <a:r>
              <a:rPr lang="it-IT" dirty="0"/>
              <a:t>Principio di funzionamento</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492" y="3012097"/>
            <a:ext cx="6442121" cy="3625994"/>
          </a:xfrm>
          <a:prstGeom prst="rect">
            <a:avLst/>
          </a:prstGeom>
        </p:spPr>
      </p:pic>
      <p:sp>
        <p:nvSpPr>
          <p:cNvPr id="6" name="Segnaposto testo 2"/>
          <p:cNvSpPr>
            <a:spLocks noGrp="1"/>
          </p:cNvSpPr>
          <p:nvPr>
            <p:ph type="body" sz="quarter" idx="13"/>
          </p:nvPr>
        </p:nvSpPr>
        <p:spPr>
          <a:xfrm>
            <a:off x="2407531" y="1210701"/>
            <a:ext cx="4116361" cy="1576461"/>
          </a:xfrm>
        </p:spPr>
        <p:txBody>
          <a:bodyPr/>
          <a:lstStyle/>
          <a:p>
            <a:r>
              <a:rPr lang="it-IT" b="0" dirty="0"/>
              <a:t>la lente permette di focalizzare i raggi sul sensore ed aumentare il campo di rilevamento (~300°)</a:t>
            </a:r>
          </a:p>
          <a:p>
            <a:r>
              <a:rPr lang="it-IT" b="0" dirty="0"/>
              <a:t>range tipico di circa 10 – 12mt, a volte 30mt</a:t>
            </a:r>
          </a:p>
        </p:txBody>
      </p:sp>
    </p:spTree>
    <p:extLst>
      <p:ext uri="{BB962C8B-B14F-4D97-AF65-F5344CB8AC3E}">
        <p14:creationId xmlns:p14="http://schemas.microsoft.com/office/powerpoint/2010/main" val="2221238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196517" y="929976"/>
            <a:ext cx="4441675" cy="562074"/>
          </a:xfrm>
        </p:spPr>
        <p:txBody>
          <a:bodyPr/>
          <a:lstStyle/>
          <a:p>
            <a:r>
              <a:rPr lang="it-IT" dirty="0"/>
              <a:t>Impostazioni del sensore</a:t>
            </a:r>
          </a:p>
        </p:txBody>
      </p:sp>
      <p:sp>
        <p:nvSpPr>
          <p:cNvPr id="3" name="Segnaposto testo 2"/>
          <p:cNvSpPr>
            <a:spLocks noGrp="1"/>
          </p:cNvSpPr>
          <p:nvPr>
            <p:ph type="body" sz="quarter" idx="13"/>
          </p:nvPr>
        </p:nvSpPr>
        <p:spPr>
          <a:xfrm>
            <a:off x="2196517" y="1506040"/>
            <a:ext cx="4441675" cy="1492133"/>
          </a:xfrm>
        </p:spPr>
        <p:txBody>
          <a:bodyPr/>
          <a:lstStyle/>
          <a:p>
            <a:r>
              <a:rPr lang="it-IT" dirty="0"/>
              <a:t>distanza di rivelamento (3 ÷ 7 mt)</a:t>
            </a:r>
          </a:p>
          <a:p>
            <a:r>
              <a:rPr lang="it-IT" dirty="0"/>
              <a:t>tempo di mantenimento (5 ÷ 200 s)</a:t>
            </a:r>
          </a:p>
          <a:p>
            <a:r>
              <a:rPr lang="it-IT" dirty="0"/>
              <a:t>modalità di funzionamento (</a:t>
            </a:r>
            <a:r>
              <a:rPr lang="it-IT" dirty="0" err="1"/>
              <a:t>retrigger</a:t>
            </a:r>
            <a:r>
              <a:rPr lang="it-IT" dirty="0"/>
              <a:t>)</a:t>
            </a:r>
          </a:p>
        </p:txBody>
      </p:sp>
      <p:pic>
        <p:nvPicPr>
          <p:cNvPr id="5" name="Immagine 4"/>
          <p:cNvPicPr>
            <a:picLocks noChangeAspect="1"/>
          </p:cNvPicPr>
          <p:nvPr/>
        </p:nvPicPr>
        <p:blipFill rotWithShape="1">
          <a:blip r:embed="rId2">
            <a:extLst>
              <a:ext uri="{28A0092B-C50C-407E-A947-70E740481C1C}">
                <a14:useLocalDpi xmlns:a14="http://schemas.microsoft.com/office/drawing/2010/main" val="0"/>
              </a:ext>
            </a:extLst>
          </a:blip>
          <a:srcRect t="16137" b="6874"/>
          <a:stretch/>
        </p:blipFill>
        <p:spPr>
          <a:xfrm>
            <a:off x="2528766" y="3253154"/>
            <a:ext cx="5407211" cy="3451485"/>
          </a:xfrm>
          <a:prstGeom prst="rect">
            <a:avLst/>
          </a:prstGeom>
        </p:spPr>
      </p:pic>
    </p:spTree>
    <p:extLst>
      <p:ext uri="{BB962C8B-B14F-4D97-AF65-F5344CB8AC3E}">
        <p14:creationId xmlns:p14="http://schemas.microsoft.com/office/powerpoint/2010/main" val="38734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5019" y="4070839"/>
            <a:ext cx="5441418" cy="3971770"/>
          </a:xfrm>
          <a:prstGeom prst="rect">
            <a:avLst/>
          </a:prstGeom>
        </p:spPr>
      </p:pic>
      <p:pic>
        <p:nvPicPr>
          <p:cNvPr id="7" name="Immagin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748" y="1160584"/>
            <a:ext cx="4771499" cy="2237750"/>
          </a:xfrm>
          <a:prstGeom prst="rect">
            <a:avLst/>
          </a:prstGeom>
        </p:spPr>
      </p:pic>
      <p:pic>
        <p:nvPicPr>
          <p:cNvPr id="4" name="Elemento grafico 3" descr="DNA"/>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31367" y="4555992"/>
            <a:ext cx="826476" cy="826476"/>
          </a:xfrm>
          <a:prstGeom prst="rect">
            <a:avLst/>
          </a:prstGeom>
        </p:spPr>
      </p:pic>
    </p:spTree>
    <p:extLst>
      <p:ext uri="{BB962C8B-B14F-4D97-AF65-F5344CB8AC3E}">
        <p14:creationId xmlns:p14="http://schemas.microsoft.com/office/powerpoint/2010/main" val="3077130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blogonthings.files.wordpress.com/2015/03/iot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767" y="1890341"/>
            <a:ext cx="8412333" cy="473193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406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Aggiornamenti OTA</a:t>
            </a:r>
          </a:p>
        </p:txBody>
      </p:sp>
      <p:sp>
        <p:nvSpPr>
          <p:cNvPr id="3" name="Segnaposto testo 2"/>
          <p:cNvSpPr>
            <a:spLocks noGrp="1"/>
          </p:cNvSpPr>
          <p:nvPr>
            <p:ph type="body" sz="quarter" idx="13"/>
          </p:nvPr>
        </p:nvSpPr>
        <p:spPr>
          <a:xfrm>
            <a:off x="2488223" y="2780928"/>
            <a:ext cx="6116225" cy="3857264"/>
          </a:xfrm>
        </p:spPr>
        <p:txBody>
          <a:bodyPr/>
          <a:lstStyle/>
          <a:p>
            <a:r>
              <a:rPr lang="it-IT" dirty="0"/>
              <a:t>consentono di aggiornare il firmware della scheda direttamente dalla rete (</a:t>
            </a:r>
            <a:r>
              <a:rPr lang="it-IT" i="1" dirty="0"/>
              <a:t>Over The Air</a:t>
            </a:r>
            <a:r>
              <a:rPr lang="it-IT" dirty="0"/>
              <a:t>)</a:t>
            </a:r>
          </a:p>
          <a:p>
            <a:r>
              <a:rPr lang="it-IT" dirty="0"/>
              <a:t>permettono l’installazione dei dispositivi in scenari in cui l’accesso fisico è limitato (all’interno dei muri, nel terreno, sott’acqua, in luoghi remoti, nello spazio)</a:t>
            </a:r>
          </a:p>
          <a:p>
            <a:r>
              <a:rPr lang="it-IT" dirty="0"/>
              <a:t>la piattaforma consente 3 modalità di caricamento:</a:t>
            </a:r>
          </a:p>
          <a:p>
            <a:pPr lvl="1"/>
            <a:r>
              <a:rPr lang="it-IT" dirty="0"/>
              <a:t>tramite IDE Arduino (PC e scheda devono trovarsi nella stessa rete! Modalità consigliata durante lo prototipazione)</a:t>
            </a:r>
          </a:p>
          <a:p>
            <a:pPr lvl="1"/>
            <a:r>
              <a:rPr lang="it-IT" dirty="0"/>
              <a:t>tramite interfaccia Web (il dispositivo deve essere accessibile dalla rete; problemi legati al NAT, Network </a:t>
            </a:r>
            <a:r>
              <a:rPr lang="it-IT" dirty="0" err="1"/>
              <a:t>Address</a:t>
            </a:r>
            <a:r>
              <a:rPr lang="it-IT" dirty="0"/>
              <a:t> </a:t>
            </a:r>
            <a:r>
              <a:rPr lang="it-IT" dirty="0" err="1"/>
              <a:t>Translation</a:t>
            </a:r>
            <a:r>
              <a:rPr lang="it-IT" dirty="0"/>
              <a:t>)</a:t>
            </a:r>
          </a:p>
          <a:p>
            <a:pPr lvl="1"/>
            <a:r>
              <a:rPr lang="it-IT" dirty="0"/>
              <a:t>tramite server http (richiede un server web pubblico; modalità consigliata per soluzioni di produzione)</a:t>
            </a:r>
          </a:p>
        </p:txBody>
      </p:sp>
      <p:pic>
        <p:nvPicPr>
          <p:cNvPr id="5" name="Elemento grafico 4" descr="Satellit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8276" y="422030"/>
            <a:ext cx="1239715" cy="1239715"/>
          </a:xfrm>
          <a:prstGeom prst="rect">
            <a:avLst/>
          </a:prstGeom>
        </p:spPr>
      </p:pic>
      <p:pic>
        <p:nvPicPr>
          <p:cNvPr id="6" name="Elemento grafico 5" descr="DNA"/>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35484" y="5732585"/>
            <a:ext cx="826476" cy="826476"/>
          </a:xfrm>
          <a:prstGeom prst="rect">
            <a:avLst/>
          </a:prstGeom>
        </p:spPr>
      </p:pic>
    </p:spTree>
    <p:extLst>
      <p:ext uri="{BB962C8B-B14F-4D97-AF65-F5344CB8AC3E}">
        <p14:creationId xmlns:p14="http://schemas.microsoft.com/office/powerpoint/2010/main" val="2423038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Pilotare carichi elettrici</a:t>
            </a:r>
          </a:p>
        </p:txBody>
      </p:sp>
      <p:sp>
        <p:nvSpPr>
          <p:cNvPr id="3" name="Segnaposto testo 2"/>
          <p:cNvSpPr>
            <a:spLocks noGrp="1"/>
          </p:cNvSpPr>
          <p:nvPr>
            <p:ph type="body" sz="quarter" idx="13"/>
          </p:nvPr>
        </p:nvSpPr>
        <p:spPr>
          <a:xfrm>
            <a:off x="2987824" y="2780928"/>
            <a:ext cx="5616624" cy="911841"/>
          </a:xfrm>
        </p:spPr>
        <p:txBody>
          <a:bodyPr/>
          <a:lstStyle/>
          <a:p>
            <a:r>
              <a:rPr lang="it-IT" dirty="0"/>
              <a:t>relè</a:t>
            </a:r>
          </a:p>
          <a:p>
            <a:r>
              <a:rPr lang="it-IT" dirty="0"/>
              <a:t>comando tramite MQTT (</a:t>
            </a:r>
            <a:r>
              <a:rPr lang="it-IT" dirty="0" err="1"/>
              <a:t>subscribe</a:t>
            </a:r>
            <a:r>
              <a:rPr lang="it-IT" dirty="0"/>
              <a:t>)</a:t>
            </a:r>
          </a:p>
          <a:p>
            <a:endParaRPr lang="it-IT" dirty="0"/>
          </a:p>
          <a:p>
            <a:endParaRPr lang="it-IT"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8230" y="3991709"/>
            <a:ext cx="3574015" cy="2751992"/>
          </a:xfrm>
          <a:prstGeom prst="rect">
            <a:avLst/>
          </a:prstGeom>
        </p:spPr>
      </p:pic>
      <p:pic>
        <p:nvPicPr>
          <p:cNvPr id="7" name="Immagine 6"/>
          <p:cNvPicPr>
            <a:picLocks noChangeAspect="1"/>
          </p:cNvPicPr>
          <p:nvPr/>
        </p:nvPicPr>
        <p:blipFill rotWithShape="1">
          <a:blip r:embed="rId3">
            <a:extLst>
              <a:ext uri="{28A0092B-C50C-407E-A947-70E740481C1C}">
                <a14:useLocalDpi xmlns:a14="http://schemas.microsoft.com/office/drawing/2010/main" val="0"/>
              </a:ext>
            </a:extLst>
          </a:blip>
          <a:srcRect l="12269" r="11889" b="5865"/>
          <a:stretch/>
        </p:blipFill>
        <p:spPr>
          <a:xfrm>
            <a:off x="5921105" y="3877409"/>
            <a:ext cx="3078998" cy="2866292"/>
          </a:xfrm>
          <a:prstGeom prst="rect">
            <a:avLst/>
          </a:prstGeom>
        </p:spPr>
      </p:pic>
    </p:spTree>
    <p:extLst>
      <p:ext uri="{BB962C8B-B14F-4D97-AF65-F5344CB8AC3E}">
        <p14:creationId xmlns:p14="http://schemas.microsoft.com/office/powerpoint/2010/main" val="1315079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99901" y="1422352"/>
            <a:ext cx="5616624" cy="562074"/>
          </a:xfrm>
        </p:spPr>
        <p:txBody>
          <a:bodyPr/>
          <a:lstStyle/>
          <a:p>
            <a:r>
              <a:rPr lang="it-IT" dirty="0"/>
              <a:t>Principio di funzionamento</a:t>
            </a:r>
          </a:p>
        </p:txBody>
      </p:sp>
      <p:sp>
        <p:nvSpPr>
          <p:cNvPr id="3" name="Segnaposto testo 2"/>
          <p:cNvSpPr>
            <a:spLocks noGrp="1"/>
          </p:cNvSpPr>
          <p:nvPr>
            <p:ph type="body" sz="quarter" idx="13"/>
          </p:nvPr>
        </p:nvSpPr>
        <p:spPr>
          <a:xfrm>
            <a:off x="2899901" y="1998415"/>
            <a:ext cx="5616624" cy="1341197"/>
          </a:xfrm>
        </p:spPr>
        <p:txBody>
          <a:bodyPr/>
          <a:lstStyle/>
          <a:p>
            <a:r>
              <a:rPr lang="it-IT" dirty="0"/>
              <a:t>un elettrocalamita commuta l’interruttore</a:t>
            </a:r>
          </a:p>
          <a:p>
            <a:r>
              <a:rPr lang="it-IT" dirty="0"/>
              <a:t>nessun accoppiamento elettrico tra i circuiti</a:t>
            </a:r>
          </a:p>
          <a:p>
            <a:r>
              <a:rPr lang="it-IT" dirty="0"/>
              <a:t>doppia modalità: normalmente chiuso (</a:t>
            </a:r>
            <a:r>
              <a:rPr lang="it-IT" i="1" dirty="0"/>
              <a:t>NC</a:t>
            </a:r>
            <a:r>
              <a:rPr lang="it-IT" dirty="0"/>
              <a:t>), normalmente aperto (</a:t>
            </a:r>
            <a:r>
              <a:rPr lang="it-IT" i="1" dirty="0"/>
              <a:t>NO</a:t>
            </a:r>
            <a:r>
              <a:rPr lang="it-IT" dirty="0"/>
              <a:t>, più comune)</a:t>
            </a:r>
          </a:p>
          <a:p>
            <a:endParaRPr lang="it-IT"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418" y="3629758"/>
            <a:ext cx="5915025" cy="3219450"/>
          </a:xfrm>
          <a:prstGeom prst="rect">
            <a:avLst/>
          </a:prstGeom>
        </p:spPr>
      </p:pic>
    </p:spTree>
    <p:extLst>
      <p:ext uri="{BB962C8B-B14F-4D97-AF65-F5344CB8AC3E}">
        <p14:creationId xmlns:p14="http://schemas.microsoft.com/office/powerpoint/2010/main" val="2236921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057" y="2270564"/>
            <a:ext cx="6055885" cy="4511431"/>
          </a:xfrm>
          <a:prstGeom prst="rect">
            <a:avLst/>
          </a:prstGeom>
        </p:spPr>
      </p:pic>
      <p:pic>
        <p:nvPicPr>
          <p:cNvPr id="3" name="Elemento grafico 2" descr="DNA"/>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6791" y="1767255"/>
            <a:ext cx="826476" cy="826476"/>
          </a:xfrm>
          <a:prstGeom prst="rect">
            <a:avLst/>
          </a:prstGeom>
        </p:spPr>
      </p:pic>
    </p:spTree>
    <p:extLst>
      <p:ext uri="{BB962C8B-B14F-4D97-AF65-F5344CB8AC3E}">
        <p14:creationId xmlns:p14="http://schemas.microsoft.com/office/powerpoint/2010/main" val="3864202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a:spLocks noGrp="1"/>
          </p:cNvSpPr>
          <p:nvPr>
            <p:ph type="title"/>
          </p:nvPr>
        </p:nvSpPr>
        <p:spPr>
          <a:xfrm>
            <a:off x="2987824" y="2204864"/>
            <a:ext cx="5752316" cy="562074"/>
          </a:xfrm>
        </p:spPr>
        <p:txBody>
          <a:bodyPr>
            <a:normAutofit/>
          </a:bodyPr>
          <a:lstStyle/>
          <a:p>
            <a:r>
              <a:rPr lang="it-IT" dirty="0"/>
              <a:t>Storia di successo: Google </a:t>
            </a:r>
            <a:r>
              <a:rPr lang="it-IT" dirty="0" err="1"/>
              <a:t>Nest</a:t>
            </a:r>
            <a:endParaRPr lang="it-IT" dirty="0"/>
          </a:p>
        </p:txBody>
      </p:sp>
      <p:pic>
        <p:nvPicPr>
          <p:cNvPr id="9" name="Elemento grafico 8" descr="Podio"/>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11980" y="1290464"/>
            <a:ext cx="914400" cy="914400"/>
          </a:xfrm>
          <a:prstGeom prst="rect">
            <a:avLst/>
          </a:prstGeom>
        </p:spPr>
      </p:pic>
      <p:pic>
        <p:nvPicPr>
          <p:cNvPr id="17410" name="Picture 2" descr="http://tech.firstpost.com/wp-content/uploads/2014/01/nest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832" y="3119265"/>
            <a:ext cx="6646642" cy="3738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273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a:spLocks noGrp="1"/>
          </p:cNvSpPr>
          <p:nvPr>
            <p:ph type="title"/>
          </p:nvPr>
        </p:nvSpPr>
        <p:spPr>
          <a:xfrm>
            <a:off x="2987824" y="2204864"/>
            <a:ext cx="5752316" cy="562074"/>
          </a:xfrm>
        </p:spPr>
        <p:txBody>
          <a:bodyPr>
            <a:normAutofit/>
          </a:bodyPr>
          <a:lstStyle/>
          <a:p>
            <a:r>
              <a:rPr lang="it-IT" dirty="0"/>
              <a:t>Storia di successo: Google </a:t>
            </a:r>
            <a:r>
              <a:rPr lang="it-IT" dirty="0" err="1"/>
              <a:t>Nest</a:t>
            </a:r>
            <a:endParaRPr lang="it-IT" dirty="0"/>
          </a:p>
        </p:txBody>
      </p:sp>
      <p:pic>
        <p:nvPicPr>
          <p:cNvPr id="19458" name="Picture 2" descr="https://images.askmen.com/1080x540/top_10/celebrity/google-nest-acquisition-1090406-TwoByO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8680" y="4625340"/>
            <a:ext cx="4465320" cy="223266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8" name="Segnaposto testo 2"/>
          <p:cNvSpPr>
            <a:spLocks noGrp="1"/>
          </p:cNvSpPr>
          <p:nvPr>
            <p:ph type="body" sz="quarter" idx="13"/>
          </p:nvPr>
        </p:nvSpPr>
        <p:spPr>
          <a:xfrm>
            <a:off x="2987823" y="2780929"/>
            <a:ext cx="5848445" cy="1613272"/>
          </a:xfrm>
        </p:spPr>
        <p:txBody>
          <a:bodyPr/>
          <a:lstStyle/>
          <a:p>
            <a:pPr algn="just"/>
            <a:r>
              <a:rPr lang="it-IT" dirty="0"/>
              <a:t>Funziona con gli impianti esistenti</a:t>
            </a:r>
          </a:p>
          <a:p>
            <a:pPr algn="just"/>
            <a:r>
              <a:rPr lang="it-IT" dirty="0"/>
              <a:t>Apprende le abitudini degli utenti</a:t>
            </a:r>
          </a:p>
          <a:p>
            <a:pPr algn="just"/>
            <a:r>
              <a:rPr lang="it-IT" dirty="0"/>
              <a:t>Tramite sensori interni ed un collegamento con lo smartphone, modula il condizionamento in base alle reali necessità</a:t>
            </a:r>
          </a:p>
        </p:txBody>
      </p:sp>
      <p:sp>
        <p:nvSpPr>
          <p:cNvPr id="10" name="Segnaposto testo 2"/>
          <p:cNvSpPr txBox="1">
            <a:spLocks/>
          </p:cNvSpPr>
          <p:nvPr/>
        </p:nvSpPr>
        <p:spPr>
          <a:xfrm>
            <a:off x="1786468" y="4678680"/>
            <a:ext cx="2743200" cy="1976120"/>
          </a:xfrm>
          <a:prstGeom prst="rect">
            <a:avLst/>
          </a:prstGeom>
        </p:spPr>
        <p:txBody>
          <a:bodyPr vert="horz" lIns="91440" tIns="45720" rIns="91440" bIns="45720" rtlCol="0">
            <a:normAutofit fontScale="92500" lnSpcReduction="10000"/>
          </a:bodyPr>
          <a:lstStyle>
            <a:lvl1pPr marL="271463" indent="-271463" algn="l" defTabSz="914400" rtl="0" eaLnBrk="1" latinLnBrk="0" hangingPunct="1">
              <a:spcBef>
                <a:spcPct val="20000"/>
              </a:spcBef>
              <a:buClr>
                <a:srgbClr val="9AAE04"/>
              </a:buClr>
              <a:buFont typeface="+mj-lt"/>
              <a:buAutoNum type="arabicPeriod"/>
              <a:defRPr sz="1800" b="1" kern="1200" baseline="0">
                <a:solidFill>
                  <a:srgbClr val="505050"/>
                </a:solidFill>
                <a:latin typeface="Arial" pitchFamily="34" charset="0"/>
                <a:ea typeface="+mn-ea"/>
                <a:cs typeface="Arial" pitchFamily="34" charset="0"/>
              </a:defRPr>
            </a:lvl1pPr>
            <a:lvl2pPr marL="625475" indent="-168275" algn="l" defTabSz="914400" rtl="0" eaLnBrk="1" latinLnBrk="0" hangingPunct="1">
              <a:spcBef>
                <a:spcPct val="20000"/>
              </a:spcBef>
              <a:buClr>
                <a:srgbClr val="9AAE04"/>
              </a:buClr>
              <a:buFont typeface="+mj-lt"/>
              <a:buAutoNum type="romanLcPeriod"/>
              <a:defRPr sz="1400" kern="1200" baseline="0">
                <a:solidFill>
                  <a:srgbClr val="505050"/>
                </a:solidFill>
                <a:latin typeface="Arial" pitchFamily="34" charset="0"/>
                <a:ea typeface="+mn-ea"/>
                <a:cs typeface="Arial" pitchFamily="34" charset="0"/>
              </a:defRPr>
            </a:lvl2pPr>
            <a:lvl3pPr marL="1077913" indent="-163513" algn="l" defTabSz="914400" rtl="0" eaLnBrk="1" latinLnBrk="0" hangingPunct="1">
              <a:spcBef>
                <a:spcPct val="20000"/>
              </a:spcBef>
              <a:buClr>
                <a:srgbClr val="9AAE04"/>
              </a:buClr>
              <a:buFont typeface="Arial" pitchFamily="34" charset="0"/>
              <a:buChar char="•"/>
              <a:defRPr sz="1200" kern="1200" baseline="0">
                <a:solidFill>
                  <a:srgbClr val="505050"/>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2000" kern="1200">
                <a:solidFill>
                  <a:schemeClr val="tx1"/>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it-IT" dirty="0"/>
              <a:t>Le società energetiche </a:t>
            </a:r>
            <a:r>
              <a:rPr lang="it-IT" i="1" dirty="0"/>
              <a:t>Direct Energy</a:t>
            </a:r>
            <a:r>
              <a:rPr lang="it-IT" dirty="0"/>
              <a:t> (Canada) e </a:t>
            </a:r>
            <a:r>
              <a:rPr lang="it-IT" i="1" dirty="0" err="1"/>
              <a:t>nPower</a:t>
            </a:r>
            <a:r>
              <a:rPr lang="it-IT" dirty="0"/>
              <a:t> (Inghilterra) forniscono il </a:t>
            </a:r>
            <a:r>
              <a:rPr lang="it-IT" dirty="0" err="1"/>
              <a:t>Nest</a:t>
            </a:r>
            <a:r>
              <a:rPr lang="it-IT" dirty="0"/>
              <a:t> in comodato d’uso gratuito a chi sottoscrive una fornitura energetica di almeno 5 anni</a:t>
            </a:r>
          </a:p>
        </p:txBody>
      </p:sp>
    </p:spTree>
    <p:extLst>
      <p:ext uri="{BB962C8B-B14F-4D97-AF65-F5344CB8AC3E}">
        <p14:creationId xmlns:p14="http://schemas.microsoft.com/office/powerpoint/2010/main" val="1622016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IoT: la sicurezza è fondamentale</a:t>
            </a:r>
          </a:p>
        </p:txBody>
      </p:sp>
      <p:sp>
        <p:nvSpPr>
          <p:cNvPr id="3" name="Segnaposto testo 2"/>
          <p:cNvSpPr>
            <a:spLocks noGrp="1"/>
          </p:cNvSpPr>
          <p:nvPr>
            <p:ph type="body" sz="quarter" idx="13"/>
          </p:nvPr>
        </p:nvSpPr>
        <p:spPr>
          <a:xfrm>
            <a:off x="2987824" y="2780928"/>
            <a:ext cx="5356076" cy="4006734"/>
          </a:xfrm>
        </p:spPr>
        <p:txBody>
          <a:bodyPr/>
          <a:lstStyle/>
          <a:p>
            <a:pPr algn="just"/>
            <a:r>
              <a:rPr lang="it-IT" dirty="0"/>
              <a:t>cattive pratiche da parte dei produttori hanno reso molti dispositivi di uso comune vulnerabili e pericolosi</a:t>
            </a:r>
          </a:p>
          <a:p>
            <a:pPr algn="just"/>
            <a:r>
              <a:rPr lang="it-IT" dirty="0"/>
              <a:t>il </a:t>
            </a:r>
            <a:r>
              <a:rPr lang="it-IT" i="1" dirty="0"/>
              <a:t>22 ottobre 2016</a:t>
            </a:r>
            <a:r>
              <a:rPr lang="it-IT" dirty="0"/>
              <a:t> un massiccio attacco </a:t>
            </a:r>
            <a:r>
              <a:rPr lang="it-IT" dirty="0" err="1"/>
              <a:t>DDoS</a:t>
            </a:r>
            <a:r>
              <a:rPr lang="it-IT" dirty="0"/>
              <a:t> all’infrastruttura del provider DNS </a:t>
            </a:r>
            <a:r>
              <a:rPr lang="it-IT" i="1" dirty="0" err="1"/>
              <a:t>Dyn</a:t>
            </a:r>
            <a:r>
              <a:rPr lang="it-IT" dirty="0"/>
              <a:t> ha mandato in blocco milioni di dispositivi, inclusi router, videocamere di sorveglianza, sistemi di sicurezza e domotica</a:t>
            </a:r>
          </a:p>
          <a:p>
            <a:pPr algn="just"/>
            <a:r>
              <a:rPr lang="it-IT" dirty="0"/>
              <a:t>con l’aumentare della complessità dei dispositivi le falle di sicurezza aumentano (</a:t>
            </a:r>
            <a:r>
              <a:rPr lang="it-IT" dirty="0" err="1"/>
              <a:t>dailymail</a:t>
            </a:r>
            <a:r>
              <a:rPr lang="it-IT" dirty="0"/>
              <a:t>, </a:t>
            </a:r>
            <a:r>
              <a:rPr lang="it-IT" dirty="0" err="1">
                <a:hlinkClick r:id="rId2"/>
              </a:rPr>
              <a:t>Pacemakers</a:t>
            </a:r>
            <a:r>
              <a:rPr lang="it-IT" dirty="0">
                <a:hlinkClick r:id="rId2"/>
              </a:rPr>
              <a:t> CAN be </a:t>
            </a:r>
            <a:r>
              <a:rPr lang="it-IT" dirty="0" err="1">
                <a:hlinkClick r:id="rId2"/>
              </a:rPr>
              <a:t>hacked</a:t>
            </a:r>
            <a:r>
              <a:rPr lang="it-IT" dirty="0"/>
              <a:t>)</a:t>
            </a:r>
          </a:p>
        </p:txBody>
      </p:sp>
      <p:pic>
        <p:nvPicPr>
          <p:cNvPr id="5" name="Elemento grafico 4" descr="Alta tension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64052" y="342900"/>
            <a:ext cx="1732084" cy="1732084"/>
          </a:xfrm>
          <a:prstGeom prst="rect">
            <a:avLst/>
          </a:prstGeom>
        </p:spPr>
      </p:pic>
      <p:pic>
        <p:nvPicPr>
          <p:cNvPr id="7" name="Elemento grafico 6" descr="Chiudi"/>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7977" y="5566061"/>
            <a:ext cx="914400" cy="914400"/>
          </a:xfrm>
          <a:prstGeom prst="rect">
            <a:avLst/>
          </a:prstGeom>
        </p:spPr>
      </p:pic>
    </p:spTree>
    <p:extLst>
      <p:ext uri="{BB962C8B-B14F-4D97-AF65-F5344CB8AC3E}">
        <p14:creationId xmlns:p14="http://schemas.microsoft.com/office/powerpoint/2010/main" val="2803278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Requisiti di sicurezza</a:t>
            </a:r>
          </a:p>
        </p:txBody>
      </p:sp>
      <p:sp>
        <p:nvSpPr>
          <p:cNvPr id="3" name="Segnaposto testo 2"/>
          <p:cNvSpPr>
            <a:spLocks noGrp="1"/>
          </p:cNvSpPr>
          <p:nvPr>
            <p:ph type="body" sz="quarter" idx="13"/>
          </p:nvPr>
        </p:nvSpPr>
        <p:spPr>
          <a:xfrm>
            <a:off x="2987823" y="2780928"/>
            <a:ext cx="5848445" cy="2169141"/>
          </a:xfrm>
        </p:spPr>
        <p:txBody>
          <a:bodyPr/>
          <a:lstStyle/>
          <a:p>
            <a:r>
              <a:rPr lang="it-IT" dirty="0"/>
              <a:t>Autenticazione </a:t>
            </a:r>
            <a:r>
              <a:rPr lang="it-IT" b="0" dirty="0"/>
              <a:t>(il mittente è colui che si firma?)</a:t>
            </a:r>
          </a:p>
          <a:p>
            <a:r>
              <a:rPr lang="it-IT" dirty="0"/>
              <a:t>Confidenzialità</a:t>
            </a:r>
            <a:r>
              <a:rPr lang="it-IT" b="0" dirty="0"/>
              <a:t> (il messaggio è visibile solo agli interlocutori?)</a:t>
            </a:r>
          </a:p>
          <a:p>
            <a:r>
              <a:rPr lang="it-IT" dirty="0"/>
              <a:t>Integrità </a:t>
            </a:r>
            <a:r>
              <a:rPr lang="it-IT" b="0" dirty="0"/>
              <a:t>(il messaggio è stato manomesso?)</a:t>
            </a:r>
            <a:endParaRPr lang="it-IT" dirty="0"/>
          </a:p>
          <a:p>
            <a:r>
              <a:rPr lang="it-IT" dirty="0"/>
              <a:t>Disponibilità </a:t>
            </a:r>
            <a:r>
              <a:rPr lang="it-IT" b="0" dirty="0"/>
              <a:t>(il messaggio ha raggiunto il destinatario?)</a:t>
            </a:r>
            <a:endParaRPr lang="it-IT" dirty="0"/>
          </a:p>
        </p:txBody>
      </p:sp>
      <p:pic>
        <p:nvPicPr>
          <p:cNvPr id="5" name="Elemento grafico 4" descr="Manett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82415" y="4950069"/>
            <a:ext cx="1672100" cy="1672100"/>
          </a:xfrm>
          <a:prstGeom prst="rect">
            <a:avLst/>
          </a:prstGeom>
        </p:spPr>
      </p:pic>
    </p:spTree>
    <p:extLst>
      <p:ext uri="{BB962C8B-B14F-4D97-AF65-F5344CB8AC3E}">
        <p14:creationId xmlns:p14="http://schemas.microsoft.com/office/powerpoint/2010/main" val="323432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442701" y="903603"/>
            <a:ext cx="5616624" cy="562074"/>
          </a:xfrm>
        </p:spPr>
        <p:txBody>
          <a:bodyPr/>
          <a:lstStyle/>
          <a:p>
            <a:r>
              <a:rPr lang="it-IT" dirty="0"/>
              <a:t>Soluzione multi strato</a:t>
            </a:r>
          </a:p>
        </p:txBody>
      </p:sp>
      <p:sp>
        <p:nvSpPr>
          <p:cNvPr id="3" name="Segnaposto testo 2"/>
          <p:cNvSpPr>
            <a:spLocks noGrp="1"/>
          </p:cNvSpPr>
          <p:nvPr>
            <p:ph type="body" sz="quarter" idx="13"/>
          </p:nvPr>
        </p:nvSpPr>
        <p:spPr>
          <a:xfrm>
            <a:off x="2442700" y="1479666"/>
            <a:ext cx="5549507" cy="5220072"/>
          </a:xfrm>
        </p:spPr>
        <p:txBody>
          <a:bodyPr>
            <a:normAutofit/>
          </a:bodyPr>
          <a:lstStyle/>
          <a:p>
            <a:r>
              <a:rPr lang="it-IT" dirty="0"/>
              <a:t>Livello rete</a:t>
            </a:r>
          </a:p>
          <a:p>
            <a:pPr lvl="1"/>
            <a:r>
              <a:rPr lang="it-IT" dirty="0"/>
              <a:t>Utilizzo di VPN, tipicamente in scenari dove è previsto un gateway di confine</a:t>
            </a:r>
          </a:p>
          <a:p>
            <a:pPr lvl="1"/>
            <a:r>
              <a:rPr lang="it-IT" dirty="0"/>
              <a:t>Utilizzo di </a:t>
            </a:r>
            <a:r>
              <a:rPr lang="it-IT" i="1" dirty="0"/>
              <a:t>firewall</a:t>
            </a:r>
            <a:r>
              <a:rPr lang="it-IT" dirty="0"/>
              <a:t> per escludere traffico non MQTT</a:t>
            </a:r>
          </a:p>
          <a:p>
            <a:pPr lvl="1"/>
            <a:r>
              <a:rPr lang="it-IT" dirty="0"/>
              <a:t>Utilizzo di </a:t>
            </a:r>
            <a:r>
              <a:rPr lang="it-IT" i="1" dirty="0" err="1"/>
              <a:t>load</a:t>
            </a:r>
            <a:r>
              <a:rPr lang="it-IT" i="1" dirty="0"/>
              <a:t> </a:t>
            </a:r>
            <a:r>
              <a:rPr lang="it-IT" i="1" dirty="0" err="1"/>
              <a:t>balancer</a:t>
            </a:r>
            <a:r>
              <a:rPr lang="it-IT" i="1" dirty="0"/>
              <a:t> </a:t>
            </a:r>
            <a:r>
              <a:rPr lang="it-IT" dirty="0"/>
              <a:t>per garantire disponibilità </a:t>
            </a:r>
          </a:p>
          <a:p>
            <a:pPr lvl="1"/>
            <a:r>
              <a:rPr lang="it-IT" dirty="0"/>
              <a:t>Posizionare i broker all’interno di DMZ (</a:t>
            </a:r>
            <a:r>
              <a:rPr lang="it-IT" i="1" dirty="0" err="1"/>
              <a:t>demilitarized</a:t>
            </a:r>
            <a:r>
              <a:rPr lang="it-IT" i="1" dirty="0"/>
              <a:t> zone</a:t>
            </a:r>
            <a:r>
              <a:rPr lang="it-IT" dirty="0"/>
              <a:t>, con doppio firewall possibilmente di </a:t>
            </a:r>
            <a:r>
              <a:rPr lang="it-IT" i="1" dirty="0" err="1"/>
              <a:t>vendor</a:t>
            </a:r>
            <a:r>
              <a:rPr lang="it-IT" dirty="0"/>
              <a:t> differenti)</a:t>
            </a:r>
            <a:endParaRPr lang="it-IT" i="1" dirty="0"/>
          </a:p>
          <a:p>
            <a:r>
              <a:rPr lang="it-IT" dirty="0"/>
              <a:t>Livello trasporto</a:t>
            </a:r>
          </a:p>
          <a:p>
            <a:pPr lvl="1"/>
            <a:r>
              <a:rPr lang="it-IT" dirty="0"/>
              <a:t>Utilizzo di crittografia </a:t>
            </a:r>
            <a:r>
              <a:rPr lang="it-IT" b="1" dirty="0"/>
              <a:t>TLS</a:t>
            </a:r>
            <a:r>
              <a:rPr lang="it-IT" dirty="0"/>
              <a:t>/SSL (</a:t>
            </a:r>
            <a:r>
              <a:rPr lang="it-IT" i="1" dirty="0" err="1"/>
              <a:t>Transport</a:t>
            </a:r>
            <a:r>
              <a:rPr lang="it-IT" i="1" dirty="0"/>
              <a:t> </a:t>
            </a:r>
            <a:r>
              <a:rPr lang="it-IT" i="1" dirty="0" err="1"/>
              <a:t>Layer</a:t>
            </a:r>
            <a:r>
              <a:rPr lang="it-IT" i="1" dirty="0"/>
              <a:t> Security</a:t>
            </a:r>
            <a:r>
              <a:rPr lang="it-IT" dirty="0"/>
              <a:t>, ex </a:t>
            </a:r>
            <a:r>
              <a:rPr lang="it-IT" i="1" dirty="0" err="1"/>
              <a:t>Secure</a:t>
            </a:r>
            <a:r>
              <a:rPr lang="it-IT" i="1" dirty="0"/>
              <a:t> </a:t>
            </a:r>
            <a:r>
              <a:rPr lang="it-IT" i="1" dirty="0" err="1"/>
              <a:t>Socket</a:t>
            </a:r>
            <a:r>
              <a:rPr lang="it-IT" i="1" dirty="0"/>
              <a:t> </a:t>
            </a:r>
            <a:r>
              <a:rPr lang="it-IT" i="1" dirty="0" err="1"/>
              <a:t>Layer</a:t>
            </a:r>
            <a:r>
              <a:rPr lang="it-IT" dirty="0"/>
              <a:t>); garantisce confidenzialità e integralità; richiede potenza di calcolo, memoria e banda aggiuntiva</a:t>
            </a:r>
          </a:p>
          <a:p>
            <a:pPr lvl="1"/>
            <a:r>
              <a:rPr lang="it-IT" dirty="0"/>
              <a:t>Certificati X.509 per garantire autenticazione</a:t>
            </a:r>
          </a:p>
          <a:p>
            <a:r>
              <a:rPr lang="it-IT" dirty="0"/>
              <a:t>Livello applicativo</a:t>
            </a:r>
          </a:p>
          <a:p>
            <a:pPr lvl="1"/>
            <a:r>
              <a:rPr lang="it-IT" dirty="0"/>
              <a:t>Autenticazione tramite nome utente e password</a:t>
            </a:r>
          </a:p>
          <a:p>
            <a:pPr lvl="1"/>
            <a:r>
              <a:rPr lang="it-IT" dirty="0"/>
              <a:t>Usare </a:t>
            </a:r>
            <a:r>
              <a:rPr lang="it-IT" dirty="0" err="1"/>
              <a:t>throttling</a:t>
            </a:r>
            <a:r>
              <a:rPr lang="it-IT" dirty="0"/>
              <a:t> per migliorare la disponibilità</a:t>
            </a:r>
          </a:p>
          <a:p>
            <a:pPr lvl="1"/>
            <a:r>
              <a:rPr lang="it-IT" dirty="0"/>
              <a:t>ACL (access control list) per limitare l’accesso in scrittura e/o lettura a specifici </a:t>
            </a:r>
            <a:r>
              <a:rPr lang="it-IT" i="1" dirty="0" err="1"/>
              <a:t>topics</a:t>
            </a:r>
            <a:r>
              <a:rPr lang="it-IT" dirty="0"/>
              <a:t> (è inoltre possibile filtrare per livelli di </a:t>
            </a:r>
            <a:r>
              <a:rPr lang="it-IT" dirty="0" err="1"/>
              <a:t>QoS</a:t>
            </a:r>
            <a:r>
              <a:rPr lang="it-IT" dirty="0"/>
              <a:t> e utilizzare </a:t>
            </a:r>
            <a:r>
              <a:rPr lang="it-IT" i="1" dirty="0" err="1"/>
              <a:t>wildcards</a:t>
            </a:r>
            <a:r>
              <a:rPr lang="it-IT" dirty="0"/>
              <a:t> nei </a:t>
            </a:r>
            <a:r>
              <a:rPr lang="it-IT" i="1" dirty="0" err="1"/>
              <a:t>topics</a:t>
            </a:r>
            <a:r>
              <a:rPr lang="it-IT" dirty="0"/>
              <a:t>)</a:t>
            </a:r>
          </a:p>
        </p:txBody>
      </p:sp>
      <p:pic>
        <p:nvPicPr>
          <p:cNvPr id="5" name="Elemento grafico 4" descr="Telecamera di sicurezza"/>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99766" y="5720674"/>
            <a:ext cx="1357133" cy="1357133"/>
          </a:xfrm>
          <a:prstGeom prst="rect">
            <a:avLst/>
          </a:prstGeom>
        </p:spPr>
      </p:pic>
    </p:spTree>
    <p:extLst>
      <p:ext uri="{BB962C8B-B14F-4D97-AF65-F5344CB8AC3E}">
        <p14:creationId xmlns:p14="http://schemas.microsoft.com/office/powerpoint/2010/main" val="25766380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p:cNvSpPr/>
          <p:nvPr/>
        </p:nvSpPr>
        <p:spPr>
          <a:xfrm>
            <a:off x="5354515" y="5081951"/>
            <a:ext cx="3314700" cy="1556239"/>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dirty="0"/>
              <a:t>Crittografia e microcontrollori</a:t>
            </a:r>
          </a:p>
        </p:txBody>
      </p:sp>
      <p:sp>
        <p:nvSpPr>
          <p:cNvPr id="3" name="Segnaposto testo 2"/>
          <p:cNvSpPr>
            <a:spLocks noGrp="1"/>
          </p:cNvSpPr>
          <p:nvPr>
            <p:ph type="body" sz="quarter" idx="13"/>
          </p:nvPr>
        </p:nvSpPr>
        <p:spPr>
          <a:xfrm>
            <a:off x="2444262" y="2780928"/>
            <a:ext cx="6295292" cy="2376264"/>
          </a:xfrm>
        </p:spPr>
        <p:txBody>
          <a:bodyPr/>
          <a:lstStyle/>
          <a:p>
            <a:r>
              <a:rPr lang="it-IT" dirty="0"/>
              <a:t>La maggior parte dei dispositivi per l’IoT sono definiti </a:t>
            </a:r>
            <a:r>
              <a:rPr lang="it-IT" i="1" dirty="0" err="1"/>
              <a:t>constrained</a:t>
            </a:r>
            <a:r>
              <a:rPr lang="it-IT" dirty="0"/>
              <a:t>, ovvero possiedono risorse limitate</a:t>
            </a:r>
          </a:p>
          <a:p>
            <a:r>
              <a:rPr lang="it-IT" dirty="0"/>
              <a:t>La crittografia non è sempre possibile a livello di dispositivo finale </a:t>
            </a:r>
            <a:r>
              <a:rPr lang="it-IT" b="0" dirty="0"/>
              <a:t>(l’ESP8266 è in grado di crittografare utilizzando gran parte delle proprie risorse; la nuova ESP32 supporta crittografia in hardware!)</a:t>
            </a:r>
            <a:endParaRPr lang="it-IT" dirty="0"/>
          </a:p>
          <a:p>
            <a:r>
              <a:rPr lang="it-IT" dirty="0"/>
              <a:t>Soluzione: usare dei proxy TLS di confine</a:t>
            </a:r>
          </a:p>
        </p:txBody>
      </p:sp>
      <p:pic>
        <p:nvPicPr>
          <p:cNvPr id="5" name="Picture 2" descr="http://www.weiguo.com.tw/uploads/9/8/1/5/98159550/wemosd1mini_orig.png"/>
          <p:cNvPicPr>
            <a:picLocks noChangeAspect="1" noChangeArrowheads="1"/>
          </p:cNvPicPr>
          <p:nvPr/>
        </p:nvPicPr>
        <p:blipFill rotWithShape="1">
          <a:blip r:embed="rId2">
            <a:extLst>
              <a:ext uri="{28A0092B-C50C-407E-A947-70E740481C1C}">
                <a14:useLocalDpi xmlns:a14="http://schemas.microsoft.com/office/drawing/2010/main" val="0"/>
              </a:ext>
            </a:extLst>
          </a:blip>
          <a:srcRect l="37672" r="33028"/>
          <a:stretch/>
        </p:blipFill>
        <p:spPr bwMode="auto">
          <a:xfrm>
            <a:off x="7667489" y="5354516"/>
            <a:ext cx="754946" cy="1027380"/>
          </a:xfrm>
          <a:prstGeom prst="rect">
            <a:avLst/>
          </a:prstGeom>
          <a:noFill/>
          <a:extLst>
            <a:ext uri="{909E8E84-426E-40DD-AFC4-6F175D3DCCD1}">
              <a14:hiddenFill xmlns:a14="http://schemas.microsoft.com/office/drawing/2010/main">
                <a:solidFill>
                  <a:srgbClr val="FFFFFF"/>
                </a:solidFill>
              </a14:hiddenFill>
            </a:ext>
          </a:extLst>
        </p:spPr>
      </p:pic>
      <p:pic>
        <p:nvPicPr>
          <p:cNvPr id="7" name="Elemento grafico 6" descr="Scann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736" y="5345724"/>
            <a:ext cx="914400" cy="914400"/>
          </a:xfrm>
          <a:prstGeom prst="rect">
            <a:avLst/>
          </a:prstGeom>
        </p:spPr>
      </p:pic>
      <p:pic>
        <p:nvPicPr>
          <p:cNvPr id="9" name="Elemento grafico 8" descr="Globo terrestre - Europa-Africa"/>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8077" y="5354516"/>
            <a:ext cx="914400" cy="914400"/>
          </a:xfrm>
          <a:prstGeom prst="rect">
            <a:avLst/>
          </a:prstGeom>
        </p:spPr>
      </p:pic>
      <p:sp>
        <p:nvSpPr>
          <p:cNvPr id="11" name="Freccia bidirezionale orizzontale 10"/>
          <p:cNvSpPr/>
          <p:nvPr/>
        </p:nvSpPr>
        <p:spPr>
          <a:xfrm>
            <a:off x="3369098" y="5669786"/>
            <a:ext cx="1273978" cy="326567"/>
          </a:xfrm>
          <a:prstGeom prst="lef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12" name="CasellaDiTesto 11"/>
          <p:cNvSpPr txBox="1"/>
          <p:nvPr/>
        </p:nvSpPr>
        <p:spPr>
          <a:xfrm>
            <a:off x="3524935" y="5336879"/>
            <a:ext cx="1055857" cy="369332"/>
          </a:xfrm>
          <a:prstGeom prst="rect">
            <a:avLst/>
          </a:prstGeom>
          <a:noFill/>
        </p:spPr>
        <p:txBody>
          <a:bodyPr wrap="square" rtlCol="0">
            <a:spAutoFit/>
          </a:bodyPr>
          <a:lstStyle/>
          <a:p>
            <a:r>
              <a:rPr lang="it-IT" dirty="0"/>
              <a:t>Criptato</a:t>
            </a:r>
          </a:p>
        </p:txBody>
      </p:sp>
      <p:sp>
        <p:nvSpPr>
          <p:cNvPr id="13" name="Freccia bidirezionale orizzontale 12"/>
          <p:cNvSpPr/>
          <p:nvPr/>
        </p:nvSpPr>
        <p:spPr>
          <a:xfrm>
            <a:off x="6044887" y="5681509"/>
            <a:ext cx="1273978" cy="326567"/>
          </a:xfrm>
          <a:prstGeom prst="lef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14" name="CasellaDiTesto 13"/>
          <p:cNvSpPr txBox="1"/>
          <p:nvPr/>
        </p:nvSpPr>
        <p:spPr>
          <a:xfrm>
            <a:off x="6183136" y="5348602"/>
            <a:ext cx="992120" cy="369332"/>
          </a:xfrm>
          <a:prstGeom prst="rect">
            <a:avLst/>
          </a:prstGeom>
          <a:noFill/>
        </p:spPr>
        <p:txBody>
          <a:bodyPr wrap="square" rtlCol="0">
            <a:spAutoFit/>
          </a:bodyPr>
          <a:lstStyle/>
          <a:p>
            <a:r>
              <a:rPr lang="it-IT" dirty="0">
                <a:solidFill>
                  <a:schemeClr val="bg1"/>
                </a:solidFill>
              </a:rPr>
              <a:t>In chiaro</a:t>
            </a:r>
          </a:p>
        </p:txBody>
      </p:sp>
      <p:sp>
        <p:nvSpPr>
          <p:cNvPr id="15" name="CasellaDiTesto 14"/>
          <p:cNvSpPr txBox="1"/>
          <p:nvPr/>
        </p:nvSpPr>
        <p:spPr>
          <a:xfrm>
            <a:off x="2178774" y="6251331"/>
            <a:ext cx="1055857" cy="369332"/>
          </a:xfrm>
          <a:prstGeom prst="rect">
            <a:avLst/>
          </a:prstGeom>
          <a:noFill/>
        </p:spPr>
        <p:txBody>
          <a:bodyPr wrap="square" rtlCol="0">
            <a:spAutoFit/>
          </a:bodyPr>
          <a:lstStyle/>
          <a:p>
            <a:r>
              <a:rPr lang="it-IT" dirty="0"/>
              <a:t>Internet</a:t>
            </a:r>
          </a:p>
        </p:txBody>
      </p:sp>
      <p:sp>
        <p:nvSpPr>
          <p:cNvPr id="16" name="CasellaDiTesto 15"/>
          <p:cNvSpPr txBox="1"/>
          <p:nvPr/>
        </p:nvSpPr>
        <p:spPr>
          <a:xfrm>
            <a:off x="5655207" y="6214641"/>
            <a:ext cx="1317093" cy="369332"/>
          </a:xfrm>
          <a:prstGeom prst="rect">
            <a:avLst/>
          </a:prstGeom>
          <a:noFill/>
        </p:spPr>
        <p:txBody>
          <a:bodyPr wrap="square" rtlCol="0">
            <a:spAutoFit/>
          </a:bodyPr>
          <a:lstStyle/>
          <a:p>
            <a:r>
              <a:rPr lang="it-IT" dirty="0">
                <a:solidFill>
                  <a:schemeClr val="bg1"/>
                </a:solidFill>
              </a:rPr>
              <a:t>Rete privata</a:t>
            </a:r>
          </a:p>
        </p:txBody>
      </p:sp>
    </p:spTree>
    <p:extLst>
      <p:ext uri="{BB962C8B-B14F-4D97-AF65-F5344CB8AC3E}">
        <p14:creationId xmlns:p14="http://schemas.microsoft.com/office/powerpoint/2010/main" val="807364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Qualche esempio</a:t>
            </a:r>
          </a:p>
        </p:txBody>
      </p:sp>
      <p:sp>
        <p:nvSpPr>
          <p:cNvPr id="3" name="2 Marcador de texto"/>
          <p:cNvSpPr>
            <a:spLocks noGrp="1"/>
          </p:cNvSpPr>
          <p:nvPr>
            <p:ph type="body" sz="quarter" idx="13"/>
          </p:nvPr>
        </p:nvSpPr>
        <p:spPr>
          <a:xfrm>
            <a:off x="2987823" y="2780927"/>
            <a:ext cx="5778107" cy="1395419"/>
          </a:xfrm>
        </p:spPr>
        <p:txBody>
          <a:bodyPr>
            <a:normAutofit/>
          </a:bodyPr>
          <a:lstStyle/>
          <a:p>
            <a:pPr algn="just"/>
            <a:r>
              <a:rPr lang="it-IT" b="0" dirty="0"/>
              <a:t>La strada intelligente, o </a:t>
            </a:r>
            <a:r>
              <a:rPr lang="it-IT" b="0" dirty="0" err="1"/>
              <a:t>smart</a:t>
            </a:r>
            <a:r>
              <a:rPr lang="it-IT" b="0" dirty="0"/>
              <a:t> road, in grado di dialogare con le auto, con i semafori e con la segnaletica al fine di ottimizzare i flussi di traffico, ridurre l’inquinamento e i tempi di percorrenza.</a:t>
            </a:r>
          </a:p>
        </p:txBody>
      </p:sp>
      <p:pic>
        <p:nvPicPr>
          <p:cNvPr id="5" name="Elemento grafico 4" descr="Auto"/>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4355" y="4398086"/>
            <a:ext cx="914400" cy="914400"/>
          </a:xfrm>
          <a:prstGeom prst="rect">
            <a:avLst/>
          </a:prstGeom>
        </p:spPr>
      </p:pic>
      <p:pic>
        <p:nvPicPr>
          <p:cNvPr id="7" name="Elemento grafico 6" descr="Satellit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139" y="5616810"/>
            <a:ext cx="914400" cy="914400"/>
          </a:xfrm>
          <a:prstGeom prst="rect">
            <a:avLst/>
          </a:prstGeom>
        </p:spPr>
      </p:pic>
      <p:pic>
        <p:nvPicPr>
          <p:cNvPr id="9" name="Elemento grafico 8" descr="Termometro"/>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09955" y="5312486"/>
            <a:ext cx="914400" cy="914400"/>
          </a:xfrm>
          <a:prstGeom prst="rect">
            <a:avLst/>
          </a:prstGeom>
        </p:spPr>
      </p:pic>
    </p:spTree>
    <p:extLst>
      <p:ext uri="{BB962C8B-B14F-4D97-AF65-F5344CB8AC3E}">
        <p14:creationId xmlns:p14="http://schemas.microsoft.com/office/powerpoint/2010/main" val="1759910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ttangolo con angoli arrotondati 56"/>
          <p:cNvSpPr/>
          <p:nvPr/>
        </p:nvSpPr>
        <p:spPr>
          <a:xfrm>
            <a:off x="4719792" y="2590797"/>
            <a:ext cx="4318126" cy="3352553"/>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Rettangolo con angoli arrotondati 55"/>
          <p:cNvSpPr/>
          <p:nvPr/>
        </p:nvSpPr>
        <p:spPr>
          <a:xfrm>
            <a:off x="99643" y="2587866"/>
            <a:ext cx="4530397" cy="335255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Rettangolo con angoli arrotondati 49"/>
          <p:cNvSpPr/>
          <p:nvPr/>
        </p:nvSpPr>
        <p:spPr>
          <a:xfrm>
            <a:off x="4785943" y="2816469"/>
            <a:ext cx="1890986" cy="269630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Rettangolo con angoli arrotondati 47"/>
          <p:cNvSpPr/>
          <p:nvPr/>
        </p:nvSpPr>
        <p:spPr>
          <a:xfrm>
            <a:off x="140674" y="2751992"/>
            <a:ext cx="2184467" cy="267059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normAutofit fontScale="90000"/>
          </a:bodyPr>
          <a:lstStyle/>
          <a:p>
            <a:r>
              <a:rPr lang="it-IT" dirty="0"/>
              <a:t>Architetture IoT</a:t>
            </a:r>
          </a:p>
        </p:txBody>
      </p:sp>
      <p:sp>
        <p:nvSpPr>
          <p:cNvPr id="49" name="Rettangolo con angoli arrotondati 48"/>
          <p:cNvSpPr/>
          <p:nvPr/>
        </p:nvSpPr>
        <p:spPr>
          <a:xfrm>
            <a:off x="2465754" y="2717683"/>
            <a:ext cx="2118143" cy="278630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Picture 2" descr="http://www.weiguo.com.tw/uploads/9/8/1/5/98159550/wemosd1mini_orig.png"/>
          <p:cNvPicPr>
            <a:picLocks noChangeAspect="1" noChangeArrowheads="1"/>
          </p:cNvPicPr>
          <p:nvPr/>
        </p:nvPicPr>
        <p:blipFill rotWithShape="1">
          <a:blip r:embed="rId2">
            <a:extLst>
              <a:ext uri="{28A0092B-C50C-407E-A947-70E740481C1C}">
                <a14:useLocalDpi xmlns:a14="http://schemas.microsoft.com/office/drawing/2010/main" val="0"/>
              </a:ext>
            </a:extLst>
          </a:blip>
          <a:srcRect l="37672" r="33028"/>
          <a:stretch/>
        </p:blipFill>
        <p:spPr bwMode="auto">
          <a:xfrm>
            <a:off x="300032" y="3490547"/>
            <a:ext cx="674994" cy="9185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weiguo.com.tw/uploads/9/8/1/5/98159550/wemosd1mini_orig.png"/>
          <p:cNvPicPr>
            <a:picLocks noChangeAspect="1" noChangeArrowheads="1"/>
          </p:cNvPicPr>
          <p:nvPr/>
        </p:nvPicPr>
        <p:blipFill rotWithShape="1">
          <a:blip r:embed="rId2">
            <a:extLst>
              <a:ext uri="{28A0092B-C50C-407E-A947-70E740481C1C}">
                <a14:useLocalDpi xmlns:a14="http://schemas.microsoft.com/office/drawing/2010/main" val="0"/>
              </a:ext>
            </a:extLst>
          </a:blip>
          <a:srcRect l="37672" r="33028"/>
          <a:stretch/>
        </p:blipFill>
        <p:spPr bwMode="auto">
          <a:xfrm>
            <a:off x="1533889" y="2930769"/>
            <a:ext cx="674994" cy="918577"/>
          </a:xfrm>
          <a:prstGeom prst="rect">
            <a:avLst/>
          </a:prstGeom>
          <a:noFill/>
          <a:extLst>
            <a:ext uri="{909E8E84-426E-40DD-AFC4-6F175D3DCCD1}">
              <a14:hiddenFill xmlns:a14="http://schemas.microsoft.com/office/drawing/2010/main">
                <a:solidFill>
                  <a:srgbClr val="FFFFFF"/>
                </a:solidFill>
              </a14:hiddenFill>
            </a:ext>
          </a:extLst>
        </p:spPr>
      </p:pic>
      <p:sp>
        <p:nvSpPr>
          <p:cNvPr id="51" name="Rettangolo con angoli arrotondati 50"/>
          <p:cNvSpPr/>
          <p:nvPr/>
        </p:nvSpPr>
        <p:spPr>
          <a:xfrm>
            <a:off x="6960575" y="2836984"/>
            <a:ext cx="1890986" cy="269630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Picture 2" descr="http://www.weiguo.com.tw/uploads/9/8/1/5/98159550/wemosd1mini_orig.png"/>
          <p:cNvPicPr>
            <a:picLocks noChangeAspect="1" noChangeArrowheads="1"/>
          </p:cNvPicPr>
          <p:nvPr/>
        </p:nvPicPr>
        <p:blipFill rotWithShape="1">
          <a:blip r:embed="rId2">
            <a:extLst>
              <a:ext uri="{28A0092B-C50C-407E-A947-70E740481C1C}">
                <a14:useLocalDpi xmlns:a14="http://schemas.microsoft.com/office/drawing/2010/main" val="0"/>
              </a:ext>
            </a:extLst>
          </a:blip>
          <a:srcRect l="37672" r="33028"/>
          <a:stretch/>
        </p:blipFill>
        <p:spPr bwMode="auto">
          <a:xfrm>
            <a:off x="1220532" y="4411028"/>
            <a:ext cx="674994" cy="91857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ttore 2 8"/>
          <p:cNvCxnSpPr/>
          <p:nvPr/>
        </p:nvCxnSpPr>
        <p:spPr>
          <a:xfrm flipH="1">
            <a:off x="1691230" y="3894993"/>
            <a:ext cx="102401" cy="46599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Connettore 2 9"/>
          <p:cNvCxnSpPr>
            <a:cxnSpLocks/>
          </p:cNvCxnSpPr>
          <p:nvPr/>
        </p:nvCxnSpPr>
        <p:spPr>
          <a:xfrm flipH="1" flipV="1">
            <a:off x="624255" y="4475285"/>
            <a:ext cx="509953" cy="39565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Connettore 2 12"/>
          <p:cNvCxnSpPr>
            <a:cxnSpLocks/>
          </p:cNvCxnSpPr>
          <p:nvPr/>
        </p:nvCxnSpPr>
        <p:spPr>
          <a:xfrm flipH="1">
            <a:off x="1064778" y="3390057"/>
            <a:ext cx="385954" cy="34667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7" name="Picture 2" descr="http://www.weiguo.com.tw/uploads/9/8/1/5/98159550/wemosd1mini_orig.png"/>
          <p:cNvPicPr>
            <a:picLocks noChangeAspect="1" noChangeArrowheads="1"/>
          </p:cNvPicPr>
          <p:nvPr/>
        </p:nvPicPr>
        <p:blipFill rotWithShape="1">
          <a:blip r:embed="rId2">
            <a:extLst>
              <a:ext uri="{28A0092B-C50C-407E-A947-70E740481C1C}">
                <a14:useLocalDpi xmlns:a14="http://schemas.microsoft.com/office/drawing/2010/main" val="0"/>
              </a:ext>
            </a:extLst>
          </a:blip>
          <a:srcRect l="37672" r="33028"/>
          <a:stretch/>
        </p:blipFill>
        <p:spPr bwMode="auto">
          <a:xfrm>
            <a:off x="2624827" y="2930768"/>
            <a:ext cx="674994" cy="9185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www.weiguo.com.tw/uploads/9/8/1/5/98159550/wemosd1mini_orig.png"/>
          <p:cNvPicPr>
            <a:picLocks noChangeAspect="1" noChangeArrowheads="1"/>
          </p:cNvPicPr>
          <p:nvPr/>
        </p:nvPicPr>
        <p:blipFill rotWithShape="1">
          <a:blip r:embed="rId2">
            <a:extLst>
              <a:ext uri="{28A0092B-C50C-407E-A947-70E740481C1C}">
                <a14:useLocalDpi xmlns:a14="http://schemas.microsoft.com/office/drawing/2010/main" val="0"/>
              </a:ext>
            </a:extLst>
          </a:blip>
          <a:srcRect l="37672" r="33028"/>
          <a:stretch/>
        </p:blipFill>
        <p:spPr bwMode="auto">
          <a:xfrm>
            <a:off x="3812898" y="3200391"/>
            <a:ext cx="674994" cy="918577"/>
          </a:xfrm>
          <a:prstGeom prst="rect">
            <a:avLst/>
          </a:prstGeom>
          <a:noFill/>
          <a:extLst>
            <a:ext uri="{909E8E84-426E-40DD-AFC4-6F175D3DCCD1}">
              <a14:hiddenFill xmlns:a14="http://schemas.microsoft.com/office/drawing/2010/main">
                <a:solidFill>
                  <a:srgbClr val="FFFFFF"/>
                </a:solidFill>
              </a14:hiddenFill>
            </a:ext>
          </a:extLst>
        </p:spPr>
      </p:pic>
      <p:pic>
        <p:nvPicPr>
          <p:cNvPr id="20" name="Elemento grafico 19" descr="Smartphon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35070" y="4441317"/>
            <a:ext cx="914400" cy="914400"/>
          </a:xfrm>
          <a:prstGeom prst="rect">
            <a:avLst/>
          </a:prstGeom>
        </p:spPr>
      </p:pic>
      <p:cxnSp>
        <p:nvCxnSpPr>
          <p:cNvPr id="21" name="Connettore 2 20"/>
          <p:cNvCxnSpPr>
            <a:cxnSpLocks/>
          </p:cNvCxnSpPr>
          <p:nvPr/>
        </p:nvCxnSpPr>
        <p:spPr>
          <a:xfrm>
            <a:off x="2962324" y="3904530"/>
            <a:ext cx="268541" cy="50459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Connettore 2 22"/>
          <p:cNvCxnSpPr>
            <a:cxnSpLocks/>
          </p:cNvCxnSpPr>
          <p:nvPr/>
        </p:nvCxnSpPr>
        <p:spPr>
          <a:xfrm flipH="1">
            <a:off x="3947745" y="4230808"/>
            <a:ext cx="255387" cy="44230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6" name="Connettore 2 25"/>
          <p:cNvCxnSpPr>
            <a:cxnSpLocks/>
          </p:cNvCxnSpPr>
          <p:nvPr/>
        </p:nvCxnSpPr>
        <p:spPr>
          <a:xfrm>
            <a:off x="3408952" y="3231041"/>
            <a:ext cx="353528" cy="38214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0" name="Elemento grafico 29" descr="Smartphon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3250" y="4415459"/>
            <a:ext cx="914400" cy="914400"/>
          </a:xfrm>
          <a:prstGeom prst="rect">
            <a:avLst/>
          </a:prstGeom>
        </p:spPr>
      </p:pic>
      <p:pic>
        <p:nvPicPr>
          <p:cNvPr id="31" name="Picture 2" descr="http://www.weiguo.com.tw/uploads/9/8/1/5/98159550/wemosd1mini_orig.png"/>
          <p:cNvPicPr>
            <a:picLocks noChangeAspect="1" noChangeArrowheads="1"/>
          </p:cNvPicPr>
          <p:nvPr/>
        </p:nvPicPr>
        <p:blipFill rotWithShape="1">
          <a:blip r:embed="rId2">
            <a:extLst>
              <a:ext uri="{28A0092B-C50C-407E-A947-70E740481C1C}">
                <a14:useLocalDpi xmlns:a14="http://schemas.microsoft.com/office/drawing/2010/main" val="0"/>
              </a:ext>
            </a:extLst>
          </a:blip>
          <a:srcRect l="37672" r="33028"/>
          <a:stretch/>
        </p:blipFill>
        <p:spPr bwMode="auto">
          <a:xfrm>
            <a:off x="5861438" y="4421943"/>
            <a:ext cx="674994" cy="918577"/>
          </a:xfrm>
          <a:prstGeom prst="rect">
            <a:avLst/>
          </a:prstGeom>
          <a:noFill/>
          <a:extLst>
            <a:ext uri="{909E8E84-426E-40DD-AFC4-6F175D3DCCD1}">
              <a14:hiddenFill xmlns:a14="http://schemas.microsoft.com/office/drawing/2010/main">
                <a:solidFill>
                  <a:srgbClr val="FFFFFF"/>
                </a:solidFill>
              </a14:hiddenFill>
            </a:ext>
          </a:extLst>
        </p:spPr>
      </p:pic>
      <p:pic>
        <p:nvPicPr>
          <p:cNvPr id="35" name="Elemento grafico 34" descr="Compute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22986" y="2800790"/>
            <a:ext cx="914400" cy="914400"/>
          </a:xfrm>
          <a:prstGeom prst="rect">
            <a:avLst/>
          </a:prstGeom>
        </p:spPr>
      </p:pic>
      <p:cxnSp>
        <p:nvCxnSpPr>
          <p:cNvPr id="36" name="Connettore 2 35"/>
          <p:cNvCxnSpPr>
            <a:cxnSpLocks/>
          </p:cNvCxnSpPr>
          <p:nvPr/>
        </p:nvCxnSpPr>
        <p:spPr>
          <a:xfrm flipH="1">
            <a:off x="5200756" y="3715190"/>
            <a:ext cx="162555" cy="5114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8" name="Connettore 2 37"/>
          <p:cNvCxnSpPr>
            <a:cxnSpLocks/>
          </p:cNvCxnSpPr>
          <p:nvPr/>
        </p:nvCxnSpPr>
        <p:spPr>
          <a:xfrm>
            <a:off x="5825735" y="3734855"/>
            <a:ext cx="258248" cy="5030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2" name="Elemento grafico 41" descr="Smartphon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1503" y="4409599"/>
            <a:ext cx="914400" cy="914400"/>
          </a:xfrm>
          <a:prstGeom prst="rect">
            <a:avLst/>
          </a:prstGeom>
        </p:spPr>
      </p:pic>
      <p:pic>
        <p:nvPicPr>
          <p:cNvPr id="43" name="Picture 2" descr="http://www.weiguo.com.tw/uploads/9/8/1/5/98159550/wemosd1mini_orig.png"/>
          <p:cNvPicPr>
            <a:picLocks noChangeAspect="1" noChangeArrowheads="1"/>
          </p:cNvPicPr>
          <p:nvPr/>
        </p:nvPicPr>
        <p:blipFill rotWithShape="1">
          <a:blip r:embed="rId2">
            <a:extLst>
              <a:ext uri="{28A0092B-C50C-407E-A947-70E740481C1C}">
                <a14:useLocalDpi xmlns:a14="http://schemas.microsoft.com/office/drawing/2010/main" val="0"/>
              </a:ext>
            </a:extLst>
          </a:blip>
          <a:srcRect l="37672" r="33028"/>
          <a:stretch/>
        </p:blipFill>
        <p:spPr bwMode="auto">
          <a:xfrm>
            <a:off x="8009691" y="4416083"/>
            <a:ext cx="674994" cy="918577"/>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Connettore 2 43"/>
          <p:cNvCxnSpPr>
            <a:cxnSpLocks/>
          </p:cNvCxnSpPr>
          <p:nvPr/>
        </p:nvCxnSpPr>
        <p:spPr>
          <a:xfrm flipH="1">
            <a:off x="7349009" y="3709330"/>
            <a:ext cx="162555" cy="5114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5" name="Connettore 2 44"/>
          <p:cNvCxnSpPr>
            <a:cxnSpLocks/>
          </p:cNvCxnSpPr>
          <p:nvPr/>
        </p:nvCxnSpPr>
        <p:spPr>
          <a:xfrm>
            <a:off x="7973988" y="3728995"/>
            <a:ext cx="258248" cy="5030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7" name="Elemento grafico 46" descr="Download dal cloud"/>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69245" y="2820646"/>
            <a:ext cx="914400" cy="914400"/>
          </a:xfrm>
          <a:prstGeom prst="rect">
            <a:avLst/>
          </a:prstGeom>
        </p:spPr>
      </p:pic>
      <p:sp>
        <p:nvSpPr>
          <p:cNvPr id="52" name="CasellaDiTesto 51"/>
          <p:cNvSpPr txBox="1"/>
          <p:nvPr/>
        </p:nvSpPr>
        <p:spPr>
          <a:xfrm>
            <a:off x="759178" y="5571087"/>
            <a:ext cx="926817" cy="369332"/>
          </a:xfrm>
          <a:prstGeom prst="rect">
            <a:avLst/>
          </a:prstGeom>
          <a:noFill/>
        </p:spPr>
        <p:txBody>
          <a:bodyPr wrap="square" rtlCol="0">
            <a:spAutoFit/>
          </a:bodyPr>
          <a:lstStyle/>
          <a:p>
            <a:pPr algn="ctr"/>
            <a:r>
              <a:rPr lang="it-IT" dirty="0"/>
              <a:t>M2M</a:t>
            </a:r>
          </a:p>
        </p:txBody>
      </p:sp>
      <p:sp>
        <p:nvSpPr>
          <p:cNvPr id="53" name="CasellaDiTesto 52"/>
          <p:cNvSpPr txBox="1"/>
          <p:nvPr/>
        </p:nvSpPr>
        <p:spPr>
          <a:xfrm>
            <a:off x="2481134" y="5571087"/>
            <a:ext cx="2093794" cy="369332"/>
          </a:xfrm>
          <a:prstGeom prst="rect">
            <a:avLst/>
          </a:prstGeom>
          <a:noFill/>
        </p:spPr>
        <p:txBody>
          <a:bodyPr wrap="square" rtlCol="0">
            <a:spAutoFit/>
          </a:bodyPr>
          <a:lstStyle/>
          <a:p>
            <a:pPr algn="ctr"/>
            <a:r>
              <a:rPr lang="it-IT" dirty="0"/>
              <a:t>interfaccia utente</a:t>
            </a:r>
          </a:p>
        </p:txBody>
      </p:sp>
      <p:sp>
        <p:nvSpPr>
          <p:cNvPr id="54" name="CasellaDiTesto 53"/>
          <p:cNvSpPr txBox="1"/>
          <p:nvPr/>
        </p:nvSpPr>
        <p:spPr>
          <a:xfrm>
            <a:off x="5273246" y="5571087"/>
            <a:ext cx="830970" cy="369332"/>
          </a:xfrm>
          <a:prstGeom prst="rect">
            <a:avLst/>
          </a:prstGeom>
          <a:noFill/>
        </p:spPr>
        <p:txBody>
          <a:bodyPr wrap="square" rtlCol="0">
            <a:spAutoFit/>
          </a:bodyPr>
          <a:lstStyle/>
          <a:p>
            <a:pPr algn="ctr"/>
            <a:r>
              <a:rPr lang="it-IT" dirty="0"/>
              <a:t>server</a:t>
            </a:r>
          </a:p>
        </p:txBody>
      </p:sp>
      <p:sp>
        <p:nvSpPr>
          <p:cNvPr id="55" name="CasellaDiTesto 54"/>
          <p:cNvSpPr txBox="1"/>
          <p:nvPr/>
        </p:nvSpPr>
        <p:spPr>
          <a:xfrm>
            <a:off x="7401266" y="5571087"/>
            <a:ext cx="830970" cy="369332"/>
          </a:xfrm>
          <a:prstGeom prst="rect">
            <a:avLst/>
          </a:prstGeom>
          <a:noFill/>
        </p:spPr>
        <p:txBody>
          <a:bodyPr wrap="square" rtlCol="0">
            <a:spAutoFit/>
          </a:bodyPr>
          <a:lstStyle/>
          <a:p>
            <a:pPr algn="ctr"/>
            <a:r>
              <a:rPr lang="it-IT" dirty="0"/>
              <a:t>Cloud</a:t>
            </a:r>
          </a:p>
        </p:txBody>
      </p:sp>
      <p:sp>
        <p:nvSpPr>
          <p:cNvPr id="59" name="CasellaDiTesto 58"/>
          <p:cNvSpPr txBox="1"/>
          <p:nvPr/>
        </p:nvSpPr>
        <p:spPr>
          <a:xfrm>
            <a:off x="1317944" y="6009391"/>
            <a:ext cx="2093794" cy="369332"/>
          </a:xfrm>
          <a:prstGeom prst="rect">
            <a:avLst/>
          </a:prstGeom>
          <a:noFill/>
        </p:spPr>
        <p:txBody>
          <a:bodyPr wrap="square" rtlCol="0">
            <a:spAutoFit/>
          </a:bodyPr>
          <a:lstStyle/>
          <a:p>
            <a:pPr algn="ctr"/>
            <a:r>
              <a:rPr lang="it-IT" dirty="0"/>
              <a:t>Distribuite</a:t>
            </a:r>
          </a:p>
        </p:txBody>
      </p:sp>
      <p:sp>
        <p:nvSpPr>
          <p:cNvPr id="60" name="CasellaDiTesto 59"/>
          <p:cNvSpPr txBox="1"/>
          <p:nvPr/>
        </p:nvSpPr>
        <p:spPr>
          <a:xfrm>
            <a:off x="5812274" y="6009391"/>
            <a:ext cx="2093794" cy="369332"/>
          </a:xfrm>
          <a:prstGeom prst="rect">
            <a:avLst/>
          </a:prstGeom>
          <a:noFill/>
        </p:spPr>
        <p:txBody>
          <a:bodyPr wrap="square" rtlCol="0">
            <a:spAutoFit/>
          </a:bodyPr>
          <a:lstStyle/>
          <a:p>
            <a:pPr algn="ctr"/>
            <a:r>
              <a:rPr lang="it-IT" dirty="0"/>
              <a:t>Centralizzate</a:t>
            </a:r>
          </a:p>
        </p:txBody>
      </p:sp>
    </p:spTree>
    <p:extLst>
      <p:ext uri="{BB962C8B-B14F-4D97-AF65-F5344CB8AC3E}">
        <p14:creationId xmlns:p14="http://schemas.microsoft.com/office/powerpoint/2010/main" val="3406761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IoT nel Cloud</a:t>
            </a:r>
          </a:p>
        </p:txBody>
      </p:sp>
      <p:sp>
        <p:nvSpPr>
          <p:cNvPr id="3" name="Segnaposto testo 2"/>
          <p:cNvSpPr>
            <a:spLocks noGrp="1"/>
          </p:cNvSpPr>
          <p:nvPr>
            <p:ph type="body" sz="quarter" idx="13"/>
          </p:nvPr>
        </p:nvSpPr>
        <p:spPr>
          <a:xfrm>
            <a:off x="2987824" y="2780927"/>
            <a:ext cx="5616624" cy="3945187"/>
          </a:xfrm>
        </p:spPr>
        <p:txBody>
          <a:bodyPr>
            <a:normAutofit/>
          </a:bodyPr>
          <a:lstStyle/>
          <a:p>
            <a:r>
              <a:rPr lang="it-IT" dirty="0"/>
              <a:t>Vantaggi</a:t>
            </a:r>
          </a:p>
          <a:p>
            <a:pPr lvl="1"/>
            <a:r>
              <a:rPr lang="it-IT" dirty="0"/>
              <a:t>Gestione centralizzata dei dispositivi</a:t>
            </a:r>
          </a:p>
          <a:p>
            <a:pPr lvl="1"/>
            <a:r>
              <a:rPr lang="it-IT" dirty="0"/>
              <a:t>Alta disponibilità e bassa latenza</a:t>
            </a:r>
          </a:p>
          <a:p>
            <a:pPr lvl="1"/>
            <a:r>
              <a:rPr lang="it-IT" dirty="0"/>
              <a:t>Alta scalabilità (nell’ordine dei miliardi di dispositivi e milioni di messaggi al secondo)</a:t>
            </a:r>
          </a:p>
          <a:p>
            <a:pPr lvl="1"/>
            <a:r>
              <a:rPr lang="it-IT" dirty="0"/>
              <a:t>Bassi costi di setup e gestione</a:t>
            </a:r>
          </a:p>
          <a:p>
            <a:pPr lvl="1"/>
            <a:r>
              <a:rPr lang="it-IT" dirty="0"/>
              <a:t>Numerosi servizi disponibili out-of-the-box (storage, reporting, analisi statistiche, business </a:t>
            </a:r>
            <a:r>
              <a:rPr lang="it-IT" dirty="0" err="1"/>
              <a:t>intellingence</a:t>
            </a:r>
            <a:r>
              <a:rPr lang="it-IT" dirty="0"/>
              <a:t>)</a:t>
            </a:r>
          </a:p>
          <a:p>
            <a:pPr lvl="1"/>
            <a:endParaRPr lang="it-IT" dirty="0"/>
          </a:p>
          <a:p>
            <a:r>
              <a:rPr lang="it-IT" dirty="0"/>
              <a:t>Svantaggi</a:t>
            </a:r>
          </a:p>
          <a:p>
            <a:pPr lvl="1"/>
            <a:r>
              <a:rPr lang="it-IT" dirty="0"/>
              <a:t>Costi fissi</a:t>
            </a:r>
          </a:p>
          <a:p>
            <a:pPr lvl="1"/>
            <a:r>
              <a:rPr lang="it-IT" dirty="0"/>
              <a:t>Vincoli relativi alla piattaforma</a:t>
            </a:r>
          </a:p>
          <a:p>
            <a:pPr lvl="1"/>
            <a:r>
              <a:rPr lang="it-IT" dirty="0"/>
              <a:t>Internet necessario</a:t>
            </a:r>
          </a:p>
          <a:p>
            <a:pPr lvl="1"/>
            <a:r>
              <a:rPr lang="it-IT" dirty="0"/>
              <a:t>Privacy</a:t>
            </a:r>
          </a:p>
          <a:p>
            <a:pPr lvl="1"/>
            <a:endParaRPr lang="it-IT" dirty="0"/>
          </a:p>
        </p:txBody>
      </p:sp>
      <p:pic>
        <p:nvPicPr>
          <p:cNvPr id="4" name="Elemento grafico 3" descr="Download dal cloud"/>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9606" y="5624755"/>
            <a:ext cx="914400" cy="914400"/>
          </a:xfrm>
          <a:prstGeom prst="rect">
            <a:avLst/>
          </a:prstGeom>
        </p:spPr>
      </p:pic>
    </p:spTree>
    <p:extLst>
      <p:ext uri="{BB962C8B-B14F-4D97-AF65-F5344CB8AC3E}">
        <p14:creationId xmlns:p14="http://schemas.microsoft.com/office/powerpoint/2010/main" val="159184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Alcune soluzione Cloud per l’IoT</a:t>
            </a:r>
          </a:p>
        </p:txBody>
      </p:sp>
      <p:sp>
        <p:nvSpPr>
          <p:cNvPr id="3" name="Segnaposto testo 2"/>
          <p:cNvSpPr>
            <a:spLocks noGrp="1"/>
          </p:cNvSpPr>
          <p:nvPr>
            <p:ph type="body" sz="quarter" idx="13"/>
          </p:nvPr>
        </p:nvSpPr>
        <p:spPr>
          <a:xfrm>
            <a:off x="2987824" y="2780928"/>
            <a:ext cx="5616624" cy="2661510"/>
          </a:xfrm>
        </p:spPr>
        <p:txBody>
          <a:bodyPr>
            <a:normAutofit/>
          </a:bodyPr>
          <a:lstStyle/>
          <a:p>
            <a:r>
              <a:rPr lang="it-IT" dirty="0"/>
              <a:t>Amazon Web Services</a:t>
            </a:r>
          </a:p>
          <a:p>
            <a:pPr lvl="1"/>
            <a:r>
              <a:rPr lang="it-IT" dirty="0"/>
              <a:t>AWS IoT</a:t>
            </a:r>
          </a:p>
          <a:p>
            <a:r>
              <a:rPr lang="it-IT" dirty="0"/>
              <a:t>Google Cloud Platform</a:t>
            </a:r>
          </a:p>
          <a:p>
            <a:pPr lvl="1"/>
            <a:r>
              <a:rPr lang="it-IT" dirty="0"/>
              <a:t>Cloud Pub/Sub</a:t>
            </a:r>
          </a:p>
          <a:p>
            <a:r>
              <a:rPr lang="it-IT" dirty="0"/>
              <a:t>Microsoft </a:t>
            </a:r>
            <a:r>
              <a:rPr lang="it-IT" dirty="0" err="1"/>
              <a:t>Azure</a:t>
            </a:r>
            <a:endParaRPr lang="it-IT" dirty="0"/>
          </a:p>
          <a:p>
            <a:pPr lvl="1"/>
            <a:r>
              <a:rPr lang="it-IT" dirty="0"/>
              <a:t>IoT </a:t>
            </a:r>
            <a:r>
              <a:rPr lang="it-IT" dirty="0" err="1"/>
              <a:t>hub</a:t>
            </a:r>
            <a:endParaRPr lang="it-IT" dirty="0"/>
          </a:p>
          <a:p>
            <a:r>
              <a:rPr lang="it-IT" dirty="0"/>
              <a:t>IBM </a:t>
            </a:r>
            <a:r>
              <a:rPr lang="it-IT" dirty="0" err="1"/>
              <a:t>Bluemix</a:t>
            </a:r>
            <a:endParaRPr lang="it-IT" dirty="0"/>
          </a:p>
          <a:p>
            <a:pPr lvl="1"/>
            <a:r>
              <a:rPr lang="it-IT" dirty="0" err="1"/>
              <a:t>Node</a:t>
            </a:r>
            <a:r>
              <a:rPr lang="it-IT" dirty="0"/>
              <a:t>-RED (disponibile anche on-premise)</a:t>
            </a:r>
          </a:p>
        </p:txBody>
      </p:sp>
      <p:pic>
        <p:nvPicPr>
          <p:cNvPr id="4098" name="Picture 2" descr="https://avatars3.githubusercontent.com/u/5375661?v=3&amp;s=4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494" y="5339861"/>
            <a:ext cx="1271954" cy="12719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azure.microsoft.com/svghandler/iot-hub/?width=600&amp;height=315"/>
          <p:cNvPicPr>
            <a:picLocks noChangeAspect="1" noChangeArrowheads="1"/>
          </p:cNvPicPr>
          <p:nvPr/>
        </p:nvPicPr>
        <p:blipFill rotWithShape="1">
          <a:blip r:embed="rId3">
            <a:extLst>
              <a:ext uri="{28A0092B-C50C-407E-A947-70E740481C1C}">
                <a14:useLocalDpi xmlns:a14="http://schemas.microsoft.com/office/drawing/2010/main" val="0"/>
              </a:ext>
            </a:extLst>
          </a:blip>
          <a:srcRect l="21981" r="20870"/>
          <a:stretch/>
        </p:blipFill>
        <p:spPr bwMode="auto">
          <a:xfrm>
            <a:off x="5460023" y="5351810"/>
            <a:ext cx="1371600" cy="126000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glue-labs.com/wp-content/uploads/2017/03/a3.png"/>
          <p:cNvPicPr>
            <a:picLocks noChangeAspect="1" noChangeArrowheads="1"/>
          </p:cNvPicPr>
          <p:nvPr/>
        </p:nvPicPr>
        <p:blipFill rotWithShape="1">
          <a:blip r:embed="rId4">
            <a:extLst>
              <a:ext uri="{28A0092B-C50C-407E-A947-70E740481C1C}">
                <a14:useLocalDpi xmlns:a14="http://schemas.microsoft.com/office/drawing/2010/main" val="0"/>
              </a:ext>
            </a:extLst>
          </a:blip>
          <a:srcRect t="4669" b="4772"/>
          <a:stretch/>
        </p:blipFill>
        <p:spPr bwMode="auto">
          <a:xfrm>
            <a:off x="3554593" y="5339861"/>
            <a:ext cx="1404559" cy="127195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hackster.imgix.net/uploads/image/file/85734/ha_2up_iot.png?auto=compress%2Cformat&amp;w=400&amp;h=300&amp;fit=m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8284" y="5351810"/>
            <a:ext cx="1585437" cy="1260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610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463540" y="2204864"/>
            <a:ext cx="3140908" cy="562074"/>
          </a:xfrm>
        </p:spPr>
        <p:txBody>
          <a:bodyPr/>
          <a:lstStyle/>
          <a:p>
            <a:r>
              <a:rPr lang="it-IT" dirty="0" err="1"/>
              <a:t>Node</a:t>
            </a:r>
            <a:r>
              <a:rPr lang="it-IT" dirty="0"/>
              <a:t>-RED</a:t>
            </a:r>
          </a:p>
        </p:txBody>
      </p:sp>
      <p:sp>
        <p:nvSpPr>
          <p:cNvPr id="3" name="Segnaposto testo 2"/>
          <p:cNvSpPr>
            <a:spLocks noGrp="1"/>
          </p:cNvSpPr>
          <p:nvPr>
            <p:ph type="body" sz="quarter" idx="13"/>
          </p:nvPr>
        </p:nvSpPr>
        <p:spPr>
          <a:xfrm>
            <a:off x="5463540" y="2780927"/>
            <a:ext cx="3140908" cy="3528433"/>
          </a:xfrm>
        </p:spPr>
        <p:txBody>
          <a:bodyPr>
            <a:normAutofit/>
          </a:bodyPr>
          <a:lstStyle/>
          <a:p>
            <a:r>
              <a:rPr lang="it-IT" dirty="0" err="1"/>
              <a:t>Tool</a:t>
            </a:r>
            <a:r>
              <a:rPr lang="it-IT" dirty="0"/>
              <a:t> di programmazione visuale </a:t>
            </a:r>
            <a:r>
              <a:rPr lang="it-IT" i="1" dirty="0"/>
              <a:t>Open Source</a:t>
            </a:r>
          </a:p>
          <a:p>
            <a:r>
              <a:rPr lang="it-IT" dirty="0"/>
              <a:t>Scritto in Node.JS</a:t>
            </a:r>
          </a:p>
          <a:p>
            <a:r>
              <a:rPr lang="it-IT" dirty="0"/>
              <a:t>Supporto nativo per MQTT</a:t>
            </a:r>
          </a:p>
          <a:p>
            <a:r>
              <a:rPr lang="it-IT" dirty="0"/>
              <a:t>Numerosi blocchi per le più comuni operazioni (storage, </a:t>
            </a:r>
            <a:r>
              <a:rPr lang="it-IT" dirty="0" err="1"/>
              <a:t>analytics</a:t>
            </a:r>
            <a:r>
              <a:rPr lang="it-IT" dirty="0"/>
              <a:t>, social, sentiment, timer)</a:t>
            </a:r>
          </a:p>
          <a:p>
            <a:r>
              <a:rPr lang="it-IT" dirty="0"/>
              <a:t>Tantissimi blocchi disponibili come plugin</a:t>
            </a:r>
          </a:p>
        </p:txBody>
      </p:sp>
      <p:pic>
        <p:nvPicPr>
          <p:cNvPr id="5122" name="Picture 2" descr="https://nodered.org/images/nr-imag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08" y="3213735"/>
            <a:ext cx="4238625"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3417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Tipi di installazione</a:t>
            </a:r>
          </a:p>
        </p:txBody>
      </p:sp>
      <p:pic>
        <p:nvPicPr>
          <p:cNvPr id="6146" name="Picture 2" descr="https://nodered.org/images/platform-loc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690" y="3017519"/>
            <a:ext cx="1885950" cy="15716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nodered.org/images/platform-devi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830" y="3017518"/>
            <a:ext cx="1885950" cy="157162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nodered.org/images/platform-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780" y="2993703"/>
            <a:ext cx="1943100" cy="1619250"/>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p:cNvSpPr txBox="1"/>
          <p:nvPr/>
        </p:nvSpPr>
        <p:spPr>
          <a:xfrm>
            <a:off x="2472690" y="4961645"/>
            <a:ext cx="1248896" cy="861774"/>
          </a:xfrm>
          <a:prstGeom prst="rect">
            <a:avLst/>
          </a:prstGeom>
          <a:noFill/>
        </p:spPr>
        <p:txBody>
          <a:bodyPr wrap="square" rtlCol="0">
            <a:spAutoFit/>
          </a:bodyPr>
          <a:lstStyle/>
          <a:p>
            <a:r>
              <a:rPr lang="it-IT" b="1" dirty="0"/>
              <a:t>Locale</a:t>
            </a:r>
          </a:p>
          <a:p>
            <a:r>
              <a:rPr lang="it-IT" sz="1600" dirty="0"/>
              <a:t>Docker disponibile!</a:t>
            </a:r>
            <a:endParaRPr lang="it-IT" dirty="0"/>
          </a:p>
        </p:txBody>
      </p:sp>
      <p:sp>
        <p:nvSpPr>
          <p:cNvPr id="8" name="CasellaDiTesto 7"/>
          <p:cNvSpPr txBox="1"/>
          <p:nvPr/>
        </p:nvSpPr>
        <p:spPr>
          <a:xfrm>
            <a:off x="4354830" y="4961645"/>
            <a:ext cx="1809750" cy="1754326"/>
          </a:xfrm>
          <a:prstGeom prst="rect">
            <a:avLst/>
          </a:prstGeom>
          <a:noFill/>
        </p:spPr>
        <p:txBody>
          <a:bodyPr wrap="square" rtlCol="0">
            <a:spAutoFit/>
          </a:bodyPr>
          <a:lstStyle/>
          <a:p>
            <a:r>
              <a:rPr lang="it-IT" b="1" dirty="0"/>
              <a:t>Su SBC</a:t>
            </a:r>
          </a:p>
          <a:p>
            <a:r>
              <a:rPr lang="it-IT" dirty="0"/>
              <a:t>Single-board-computer:</a:t>
            </a:r>
          </a:p>
          <a:p>
            <a:pPr marL="285750" indent="-285750">
              <a:buFont typeface="Arial" panose="020B0604020202020204" pitchFamily="34" charset="0"/>
              <a:buChar char="•"/>
            </a:pPr>
            <a:r>
              <a:rPr lang="it-IT" dirty="0" err="1"/>
              <a:t>Raspberry</a:t>
            </a:r>
            <a:endParaRPr lang="it-IT" dirty="0"/>
          </a:p>
          <a:p>
            <a:pPr marL="285750" indent="-285750">
              <a:buFont typeface="Arial" panose="020B0604020202020204" pitchFamily="34" charset="0"/>
              <a:buChar char="•"/>
            </a:pPr>
            <a:r>
              <a:rPr lang="it-IT" dirty="0"/>
              <a:t>Android</a:t>
            </a:r>
          </a:p>
          <a:p>
            <a:pPr marL="285750" indent="-285750">
              <a:buFont typeface="Arial" panose="020B0604020202020204" pitchFamily="34" charset="0"/>
              <a:buChar char="•"/>
            </a:pPr>
            <a:r>
              <a:rPr lang="it-IT" dirty="0"/>
              <a:t>…</a:t>
            </a:r>
          </a:p>
        </p:txBody>
      </p:sp>
      <p:sp>
        <p:nvSpPr>
          <p:cNvPr id="9" name="CasellaDiTesto 8"/>
          <p:cNvSpPr txBox="1"/>
          <p:nvPr/>
        </p:nvSpPr>
        <p:spPr>
          <a:xfrm>
            <a:off x="6164580" y="4961645"/>
            <a:ext cx="1809750" cy="923330"/>
          </a:xfrm>
          <a:prstGeom prst="rect">
            <a:avLst/>
          </a:prstGeom>
          <a:noFill/>
        </p:spPr>
        <p:txBody>
          <a:bodyPr wrap="square" rtlCol="0">
            <a:spAutoFit/>
          </a:bodyPr>
          <a:lstStyle/>
          <a:p>
            <a:r>
              <a:rPr lang="it-IT" b="1" dirty="0"/>
              <a:t>Nel Cloud</a:t>
            </a:r>
          </a:p>
          <a:p>
            <a:r>
              <a:rPr lang="it-IT" dirty="0"/>
              <a:t>IBM </a:t>
            </a:r>
            <a:r>
              <a:rPr lang="it-IT" dirty="0" err="1"/>
              <a:t>Bluemix</a:t>
            </a:r>
            <a:endParaRPr lang="it-IT" dirty="0"/>
          </a:p>
          <a:p>
            <a:r>
              <a:rPr lang="it-IT" dirty="0"/>
              <a:t>FRED</a:t>
            </a:r>
          </a:p>
        </p:txBody>
      </p:sp>
    </p:spTree>
    <p:extLst>
      <p:ext uri="{BB962C8B-B14F-4D97-AF65-F5344CB8AC3E}">
        <p14:creationId xmlns:p14="http://schemas.microsoft.com/office/powerpoint/2010/main" val="1416963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Installazione locale</a:t>
            </a:r>
          </a:p>
        </p:txBody>
      </p:sp>
      <p:sp>
        <p:nvSpPr>
          <p:cNvPr id="3" name="Segnaposto testo 2"/>
          <p:cNvSpPr>
            <a:spLocks noGrp="1"/>
          </p:cNvSpPr>
          <p:nvPr>
            <p:ph type="body" sz="quarter" idx="13"/>
          </p:nvPr>
        </p:nvSpPr>
        <p:spPr>
          <a:xfrm>
            <a:off x="2987824" y="2780928"/>
            <a:ext cx="5616624" cy="2789292"/>
          </a:xfrm>
        </p:spPr>
        <p:txBody>
          <a:bodyPr>
            <a:normAutofit/>
          </a:bodyPr>
          <a:lstStyle/>
          <a:p>
            <a:r>
              <a:rPr lang="it-IT" dirty="0"/>
              <a:t>installare Node.js (</a:t>
            </a:r>
            <a:r>
              <a:rPr lang="it-IT" dirty="0">
                <a:hlinkClick r:id="rId2"/>
              </a:rPr>
              <a:t>https://nodejs.org/it/</a:t>
            </a:r>
            <a:r>
              <a:rPr lang="it-IT" dirty="0"/>
              <a:t>)</a:t>
            </a:r>
          </a:p>
          <a:p>
            <a:r>
              <a:rPr lang="it-IT" dirty="0"/>
              <a:t>dalla console, installare </a:t>
            </a:r>
            <a:r>
              <a:rPr lang="it-IT" dirty="0" err="1"/>
              <a:t>Node</a:t>
            </a:r>
            <a:r>
              <a:rPr lang="it-IT" dirty="0"/>
              <a:t>-RED tramite </a:t>
            </a:r>
            <a:r>
              <a:rPr lang="it-IT" dirty="0" err="1"/>
              <a:t>npm</a:t>
            </a:r>
            <a:r>
              <a:rPr lang="it-IT" dirty="0"/>
              <a:t> (Node.js Package Manager):</a:t>
            </a:r>
          </a:p>
          <a:p>
            <a:pPr lvl="1"/>
            <a:r>
              <a:rPr lang="it-IT" dirty="0"/>
              <a:t>sudo </a:t>
            </a:r>
            <a:r>
              <a:rPr lang="it-IT" dirty="0" err="1"/>
              <a:t>npm</a:t>
            </a:r>
            <a:r>
              <a:rPr lang="it-IT" dirty="0"/>
              <a:t> </a:t>
            </a:r>
            <a:r>
              <a:rPr lang="it-IT" dirty="0" err="1"/>
              <a:t>install</a:t>
            </a:r>
            <a:r>
              <a:rPr lang="it-IT" dirty="0"/>
              <a:t> -g --</a:t>
            </a:r>
            <a:r>
              <a:rPr lang="it-IT" dirty="0" err="1"/>
              <a:t>unsafe-perm</a:t>
            </a:r>
            <a:r>
              <a:rPr lang="it-IT" dirty="0"/>
              <a:t> </a:t>
            </a:r>
            <a:r>
              <a:rPr lang="it-IT" dirty="0" err="1"/>
              <a:t>node</a:t>
            </a:r>
            <a:r>
              <a:rPr lang="it-IT" dirty="0"/>
              <a:t>-red</a:t>
            </a:r>
          </a:p>
          <a:p>
            <a:r>
              <a:rPr lang="it-IT" dirty="0"/>
              <a:t>lanciare </a:t>
            </a:r>
            <a:r>
              <a:rPr lang="it-IT" dirty="0" err="1"/>
              <a:t>Node</a:t>
            </a:r>
            <a:r>
              <a:rPr lang="it-IT" dirty="0"/>
              <a:t>-Red:</a:t>
            </a:r>
          </a:p>
          <a:p>
            <a:pPr lvl="1"/>
            <a:r>
              <a:rPr lang="it-IT" dirty="0"/>
              <a:t>$ </a:t>
            </a:r>
            <a:r>
              <a:rPr lang="it-IT" dirty="0" err="1"/>
              <a:t>node</a:t>
            </a:r>
            <a:r>
              <a:rPr lang="it-IT" dirty="0"/>
              <a:t>-red</a:t>
            </a:r>
          </a:p>
          <a:p>
            <a:r>
              <a:rPr lang="it-IT" dirty="0"/>
              <a:t>l’applicazione è ora disponibile al link:</a:t>
            </a:r>
          </a:p>
          <a:p>
            <a:pPr lvl="1"/>
            <a:r>
              <a:rPr lang="it-IT" dirty="0">
                <a:hlinkClick r:id="rId3"/>
              </a:rPr>
              <a:t>http://localhost:1880</a:t>
            </a:r>
            <a:r>
              <a:rPr lang="it-IT" dirty="0"/>
              <a:t>.</a:t>
            </a:r>
          </a:p>
        </p:txBody>
      </p:sp>
      <p:pic>
        <p:nvPicPr>
          <p:cNvPr id="8" name="Elemento grafico 7" descr="Download"/>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56220" y="4914900"/>
            <a:ext cx="914400" cy="914400"/>
          </a:xfrm>
          <a:prstGeom prst="rect">
            <a:avLst/>
          </a:prstGeom>
        </p:spPr>
      </p:pic>
    </p:spTree>
    <p:extLst>
      <p:ext uri="{BB962C8B-B14F-4D97-AF65-F5344CB8AC3E}">
        <p14:creationId xmlns:p14="http://schemas.microsoft.com/office/powerpoint/2010/main" val="1788010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Demo: azione ricorrente</a:t>
            </a:r>
          </a:p>
        </p:txBody>
      </p:sp>
      <p:sp>
        <p:nvSpPr>
          <p:cNvPr id="3" name="Segnaposto testo 2"/>
          <p:cNvSpPr>
            <a:spLocks noGrp="1"/>
          </p:cNvSpPr>
          <p:nvPr>
            <p:ph type="body" sz="quarter" idx="13"/>
          </p:nvPr>
        </p:nvSpPr>
        <p:spPr/>
        <p:txBody>
          <a:bodyPr/>
          <a:lstStyle/>
          <a:p>
            <a:r>
              <a:rPr lang="it-IT" dirty="0"/>
              <a:t>invia periodicamente un messaggio tramite MQTT</a:t>
            </a:r>
          </a:p>
          <a:p>
            <a:pPr lvl="1"/>
            <a:r>
              <a:rPr lang="it-IT" dirty="0"/>
              <a:t>periodo: 10 secondi</a:t>
            </a:r>
          </a:p>
          <a:p>
            <a:pPr lvl="1"/>
            <a:r>
              <a:rPr lang="it-IT" dirty="0" err="1"/>
              <a:t>topic</a:t>
            </a:r>
            <a:r>
              <a:rPr lang="it-IT" dirty="0"/>
              <a:t>: test</a:t>
            </a:r>
          </a:p>
          <a:p>
            <a:pPr lvl="1"/>
            <a:r>
              <a:rPr lang="it-IT" dirty="0"/>
              <a:t>messaggio: ok</a:t>
            </a:r>
          </a:p>
        </p:txBody>
      </p:sp>
      <p:pic>
        <p:nvPicPr>
          <p:cNvPr id="5" name="Elemento grafico 4" descr="Cronometro"/>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6136" y="3810000"/>
            <a:ext cx="1905000" cy="1905000"/>
          </a:xfrm>
          <a:prstGeom prst="rect">
            <a:avLst/>
          </a:prstGeom>
        </p:spPr>
      </p:pic>
    </p:spTree>
    <p:extLst>
      <p:ext uri="{BB962C8B-B14F-4D97-AF65-F5344CB8AC3E}">
        <p14:creationId xmlns:p14="http://schemas.microsoft.com/office/powerpoint/2010/main" val="3564955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Servomotori</a:t>
            </a:r>
          </a:p>
        </p:txBody>
      </p:sp>
      <p:sp>
        <p:nvSpPr>
          <p:cNvPr id="3" name="Segnaposto testo 2"/>
          <p:cNvSpPr>
            <a:spLocks noGrp="1"/>
          </p:cNvSpPr>
          <p:nvPr>
            <p:ph type="body" sz="quarter" idx="13"/>
          </p:nvPr>
        </p:nvSpPr>
        <p:spPr>
          <a:xfrm>
            <a:off x="2987824" y="2780928"/>
            <a:ext cx="5616624" cy="655692"/>
          </a:xfrm>
        </p:spPr>
        <p:txBody>
          <a:bodyPr/>
          <a:lstStyle/>
          <a:p>
            <a:r>
              <a:rPr lang="it-IT" dirty="0"/>
              <a:t>Motori controllabili in posizione</a:t>
            </a:r>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725" y="3436620"/>
            <a:ext cx="3894667" cy="2979420"/>
          </a:xfrm>
          <a:prstGeom prst="rect">
            <a:avLst/>
          </a:prstGeom>
        </p:spPr>
      </p:pic>
    </p:spTree>
    <p:extLst>
      <p:ext uri="{BB962C8B-B14F-4D97-AF65-F5344CB8AC3E}">
        <p14:creationId xmlns:p14="http://schemas.microsoft.com/office/powerpoint/2010/main" val="15021162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507764" y="970424"/>
            <a:ext cx="5616624" cy="562074"/>
          </a:xfrm>
        </p:spPr>
        <p:txBody>
          <a:bodyPr/>
          <a:lstStyle/>
          <a:p>
            <a:r>
              <a:rPr lang="it-IT" dirty="0"/>
              <a:t>Principio di funzionamento</a:t>
            </a:r>
          </a:p>
        </p:txBody>
      </p:sp>
      <p:sp>
        <p:nvSpPr>
          <p:cNvPr id="3" name="Segnaposto testo 2"/>
          <p:cNvSpPr>
            <a:spLocks noGrp="1"/>
          </p:cNvSpPr>
          <p:nvPr>
            <p:ph type="body" sz="quarter" idx="13"/>
          </p:nvPr>
        </p:nvSpPr>
        <p:spPr>
          <a:xfrm>
            <a:off x="2507764" y="1546488"/>
            <a:ext cx="5371316" cy="1966332"/>
          </a:xfrm>
        </p:spPr>
        <p:txBody>
          <a:bodyPr>
            <a:normAutofit lnSpcReduction="10000"/>
          </a:bodyPr>
          <a:lstStyle/>
          <a:p>
            <a:pPr algn="just"/>
            <a:r>
              <a:rPr lang="it-IT" sz="1600" b="0" dirty="0"/>
              <a:t>attraverso il PIN di segnale, il servo riceve la posizione desiderata</a:t>
            </a:r>
          </a:p>
          <a:p>
            <a:pPr algn="just"/>
            <a:r>
              <a:rPr lang="it-IT" sz="1600" b="0" dirty="0"/>
              <a:t>attraverso un potenziometro, il servo rileva la posizione attuale</a:t>
            </a:r>
          </a:p>
          <a:p>
            <a:pPr algn="just"/>
            <a:r>
              <a:rPr lang="it-IT" sz="1600" b="0" dirty="0"/>
              <a:t>il chip di controllo (che implementa un controllore PID, progressivo-integrale-derivativo) muove il motore (scegliendone direzione e velocità) in base alla differenza tra posizione attuale e posizione desiderata</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0070" y="3912235"/>
            <a:ext cx="4420870" cy="2403346"/>
          </a:xfrm>
          <a:prstGeom prst="rect">
            <a:avLst/>
          </a:prstGeom>
        </p:spPr>
      </p:pic>
    </p:spTree>
    <p:extLst>
      <p:ext uri="{BB962C8B-B14F-4D97-AF65-F5344CB8AC3E}">
        <p14:creationId xmlns:p14="http://schemas.microsoft.com/office/powerpoint/2010/main" val="536753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595" y="1280102"/>
            <a:ext cx="4624406" cy="2575618"/>
          </a:xfrm>
          <a:prstGeom prst="rect">
            <a:avLst/>
          </a:prstGeom>
        </p:spPr>
      </p:pic>
      <p:pic>
        <p:nvPicPr>
          <p:cNvPr id="7" name="Immagin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2151" y="4089242"/>
            <a:ext cx="6198137" cy="3647756"/>
          </a:xfrm>
          <a:prstGeom prst="rect">
            <a:avLst/>
          </a:prstGeom>
        </p:spPr>
      </p:pic>
      <p:pic>
        <p:nvPicPr>
          <p:cNvPr id="4" name="Elemento grafico 3" descr="DNA"/>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8553" y="4080450"/>
            <a:ext cx="826476" cy="826476"/>
          </a:xfrm>
          <a:prstGeom prst="rect">
            <a:avLst/>
          </a:prstGeom>
        </p:spPr>
      </p:pic>
    </p:spTree>
    <p:extLst>
      <p:ext uri="{BB962C8B-B14F-4D97-AF65-F5344CB8AC3E}">
        <p14:creationId xmlns:p14="http://schemas.microsoft.com/office/powerpoint/2010/main" val="915440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Qualche esempio</a:t>
            </a:r>
          </a:p>
        </p:txBody>
      </p:sp>
      <p:sp>
        <p:nvSpPr>
          <p:cNvPr id="3" name="2 Marcador de texto"/>
          <p:cNvSpPr>
            <a:spLocks noGrp="1"/>
          </p:cNvSpPr>
          <p:nvPr>
            <p:ph type="body" sz="quarter" idx="13"/>
          </p:nvPr>
        </p:nvSpPr>
        <p:spPr>
          <a:xfrm>
            <a:off x="2987823" y="2780927"/>
            <a:ext cx="5778107" cy="1808658"/>
          </a:xfrm>
        </p:spPr>
        <p:txBody>
          <a:bodyPr>
            <a:normAutofit/>
          </a:bodyPr>
          <a:lstStyle/>
          <a:p>
            <a:pPr algn="just">
              <a:buFont typeface="+mj-lt"/>
              <a:buAutoNum type="arabicPeriod" startAt="2"/>
            </a:pPr>
            <a:r>
              <a:rPr lang="it-IT" b="0" dirty="0"/>
              <a:t>Sensori posti sulle strisce dei posti auto che individuano la presenza o meno di una vettura, possono inviare l'informazione a un centro dati, che lo fa apparire sulla app per smartphone. È il progetto </a:t>
            </a:r>
            <a:r>
              <a:rPr lang="it-IT" b="0" dirty="0" err="1"/>
              <a:t>Streetline</a:t>
            </a:r>
            <a:r>
              <a:rPr lang="it-IT" b="0" dirty="0"/>
              <a:t>, già in prova a Los Angeles e Indianapolis.</a:t>
            </a:r>
          </a:p>
        </p:txBody>
      </p:sp>
      <p:pic>
        <p:nvPicPr>
          <p:cNvPr id="5" name="Elemento grafico 4" descr="Auto"/>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0485" y="5607777"/>
            <a:ext cx="914400" cy="914400"/>
          </a:xfrm>
          <a:prstGeom prst="rect">
            <a:avLst/>
          </a:prstGeom>
        </p:spPr>
      </p:pic>
      <p:pic>
        <p:nvPicPr>
          <p:cNvPr id="7" name="Elemento grafico 6" descr="Satellit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59524" y="4693377"/>
            <a:ext cx="914400" cy="914400"/>
          </a:xfrm>
          <a:prstGeom prst="rect">
            <a:avLst/>
          </a:prstGeom>
        </p:spPr>
      </p:pic>
      <p:pic>
        <p:nvPicPr>
          <p:cNvPr id="9" name="Elemento grafico 8" descr="Termometro"/>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00300" y="5571134"/>
            <a:ext cx="914400" cy="914400"/>
          </a:xfrm>
          <a:prstGeom prst="rect">
            <a:avLst/>
          </a:prstGeom>
        </p:spPr>
      </p:pic>
    </p:spTree>
    <p:extLst>
      <p:ext uri="{BB962C8B-B14F-4D97-AF65-F5344CB8AC3E}">
        <p14:creationId xmlns:p14="http://schemas.microsoft.com/office/powerpoint/2010/main" val="3508063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Demo: controllo valvola</a:t>
            </a:r>
          </a:p>
        </p:txBody>
      </p:sp>
      <p:sp>
        <p:nvSpPr>
          <p:cNvPr id="3" name="Segnaposto testo 2"/>
          <p:cNvSpPr>
            <a:spLocks noGrp="1"/>
          </p:cNvSpPr>
          <p:nvPr>
            <p:ph type="body" sz="quarter" idx="13"/>
          </p:nvPr>
        </p:nvSpPr>
        <p:spPr>
          <a:xfrm>
            <a:off x="2987824" y="2780928"/>
            <a:ext cx="5356076" cy="3383652"/>
          </a:xfrm>
        </p:spPr>
        <p:txBody>
          <a:bodyPr>
            <a:normAutofit fontScale="92500" lnSpcReduction="10000"/>
          </a:bodyPr>
          <a:lstStyle/>
          <a:p>
            <a:pPr algn="just"/>
            <a:r>
              <a:rPr lang="it-IT" dirty="0"/>
              <a:t>da smartphone è possibile mandare un messaggio contenente «apri» o «chiudi» nel </a:t>
            </a:r>
            <a:r>
              <a:rPr lang="it-IT" dirty="0" err="1"/>
              <a:t>topic</a:t>
            </a:r>
            <a:r>
              <a:rPr lang="it-IT" dirty="0"/>
              <a:t> </a:t>
            </a:r>
            <a:r>
              <a:rPr lang="it-IT" i="1" dirty="0"/>
              <a:t>valvola/manovra</a:t>
            </a:r>
          </a:p>
          <a:p>
            <a:pPr algn="just"/>
            <a:endParaRPr lang="it-IT" i="1" dirty="0"/>
          </a:p>
          <a:p>
            <a:pPr algn="just"/>
            <a:r>
              <a:rPr lang="it-IT" dirty="0"/>
              <a:t>l’ESP8266 monitora il </a:t>
            </a:r>
            <a:r>
              <a:rPr lang="it-IT" dirty="0" err="1"/>
              <a:t>topic</a:t>
            </a:r>
            <a:r>
              <a:rPr lang="it-IT" dirty="0"/>
              <a:t> </a:t>
            </a:r>
            <a:r>
              <a:rPr lang="it-IT" i="1" dirty="0"/>
              <a:t>valvola/posizione</a:t>
            </a:r>
            <a:r>
              <a:rPr lang="it-IT" dirty="0"/>
              <a:t>: alla ricezione di un nuovo messaggio, il servo motore sarà posizionato in base al contenuto del massaggio, espresso in gradi</a:t>
            </a:r>
          </a:p>
          <a:p>
            <a:pPr algn="just"/>
            <a:endParaRPr lang="it-IT" i="1" dirty="0"/>
          </a:p>
          <a:p>
            <a:pPr algn="just"/>
            <a:r>
              <a:rPr lang="it-IT" dirty="0"/>
              <a:t>in base al messaggio ricevuto da smartphone, </a:t>
            </a:r>
            <a:r>
              <a:rPr lang="it-IT" dirty="0" err="1"/>
              <a:t>Node</a:t>
            </a:r>
            <a:r>
              <a:rPr lang="it-IT" dirty="0"/>
              <a:t>-RED sposterà il servo motore in una posizione, per poi ripristinarla dopo 3 secondi</a:t>
            </a:r>
          </a:p>
        </p:txBody>
      </p:sp>
      <p:pic>
        <p:nvPicPr>
          <p:cNvPr id="5" name="Elemento grafico 4" descr="Indicatore di livello"/>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824" y="5226070"/>
            <a:ext cx="1905000" cy="1905000"/>
          </a:xfrm>
          <a:prstGeom prst="rect">
            <a:avLst/>
          </a:prstGeom>
        </p:spPr>
      </p:pic>
    </p:spTree>
    <p:extLst>
      <p:ext uri="{BB962C8B-B14F-4D97-AF65-F5344CB8AC3E}">
        <p14:creationId xmlns:p14="http://schemas.microsoft.com/office/powerpoint/2010/main" val="40533291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a:spLocks noGrp="1"/>
          </p:cNvSpPr>
          <p:nvPr>
            <p:ph type="title"/>
          </p:nvPr>
        </p:nvSpPr>
        <p:spPr>
          <a:xfrm>
            <a:off x="2987824" y="2204864"/>
            <a:ext cx="5752316" cy="562074"/>
          </a:xfrm>
        </p:spPr>
        <p:txBody>
          <a:bodyPr>
            <a:normAutofit/>
          </a:bodyPr>
          <a:lstStyle/>
          <a:p>
            <a:r>
              <a:rPr lang="it-IT" dirty="0"/>
              <a:t>Storia di successo: Tommy</a:t>
            </a:r>
          </a:p>
        </p:txBody>
      </p:sp>
      <p:pic>
        <p:nvPicPr>
          <p:cNvPr id="5" name="Elemento grafico 4" descr="Podio"/>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11980" y="1290464"/>
            <a:ext cx="914400" cy="914400"/>
          </a:xfrm>
          <a:prstGeom prst="rect">
            <a:avLst/>
          </a:prstGeom>
        </p:spPr>
      </p:pic>
      <p:pic>
        <p:nvPicPr>
          <p:cNvPr id="20482" name="Picture 2" descr="Tommy, il salva-parcheggio per i disabil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3681338"/>
            <a:ext cx="4999143" cy="32084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592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a:spLocks noGrp="1"/>
          </p:cNvSpPr>
          <p:nvPr>
            <p:ph type="title"/>
          </p:nvPr>
        </p:nvSpPr>
        <p:spPr>
          <a:xfrm>
            <a:off x="2987824" y="2204864"/>
            <a:ext cx="5752316" cy="562074"/>
          </a:xfrm>
        </p:spPr>
        <p:txBody>
          <a:bodyPr>
            <a:normAutofit/>
          </a:bodyPr>
          <a:lstStyle/>
          <a:p>
            <a:r>
              <a:rPr lang="it-IT" dirty="0"/>
              <a:t>Storia di successo: Tommy</a:t>
            </a:r>
          </a:p>
        </p:txBody>
      </p:sp>
      <p:pic>
        <p:nvPicPr>
          <p:cNvPr id="22530" name="Picture 2" descr="https://www.greenme.it/immagini/tecno/tommy_dispositivo.jpg"/>
          <p:cNvPicPr>
            <a:picLocks noChangeAspect="1" noChangeArrowheads="1"/>
          </p:cNvPicPr>
          <p:nvPr/>
        </p:nvPicPr>
        <p:blipFill rotWithShape="1">
          <a:blip r:embed="rId2">
            <a:extLst>
              <a:ext uri="{28A0092B-C50C-407E-A947-70E740481C1C}">
                <a14:useLocalDpi xmlns:a14="http://schemas.microsoft.com/office/drawing/2010/main" val="0"/>
              </a:ext>
            </a:extLst>
          </a:blip>
          <a:srcRect l="13885" t="16287" r="27006" b="10555"/>
          <a:stretch/>
        </p:blipFill>
        <p:spPr bwMode="auto">
          <a:xfrm>
            <a:off x="7179733" y="5156200"/>
            <a:ext cx="1964267" cy="17018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Segnaposto testo 2"/>
          <p:cNvSpPr>
            <a:spLocks noGrp="1"/>
          </p:cNvSpPr>
          <p:nvPr>
            <p:ph type="body" sz="quarter" idx="13"/>
          </p:nvPr>
        </p:nvSpPr>
        <p:spPr>
          <a:xfrm>
            <a:off x="2987824" y="2780928"/>
            <a:ext cx="4818443" cy="3383652"/>
          </a:xfrm>
        </p:spPr>
        <p:txBody>
          <a:bodyPr>
            <a:normAutofit/>
          </a:bodyPr>
          <a:lstStyle/>
          <a:p>
            <a:pPr algn="just"/>
            <a:r>
              <a:rPr lang="it-IT" dirty="0"/>
              <a:t>il sensore rileva la presenza di auto sovrastanti</a:t>
            </a:r>
          </a:p>
          <a:p>
            <a:pPr algn="just"/>
            <a:r>
              <a:rPr lang="it-IT" dirty="0"/>
              <a:t>in caso di rilevazione, una sirena viene fatta suonare ed una notifica viene inoltrata alla centrale di controllo</a:t>
            </a:r>
          </a:p>
          <a:p>
            <a:pPr algn="just"/>
            <a:r>
              <a:rPr lang="it-IT" dirty="0"/>
              <a:t>le auto con a bordo disabili vengono equipaggiate con una speciale placca che impedisce la rilevazione</a:t>
            </a:r>
          </a:p>
        </p:txBody>
      </p:sp>
      <p:pic>
        <p:nvPicPr>
          <p:cNvPr id="3" name="Elemento grafico 2" descr="Persona su sedia a rotell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5556" y="5050366"/>
            <a:ext cx="1668843" cy="1668843"/>
          </a:xfrm>
          <a:prstGeom prst="rect">
            <a:avLst/>
          </a:prstGeom>
        </p:spPr>
      </p:pic>
    </p:spTree>
    <p:extLst>
      <p:ext uri="{BB962C8B-B14F-4D97-AF65-F5344CB8AC3E}">
        <p14:creationId xmlns:p14="http://schemas.microsoft.com/office/powerpoint/2010/main" val="1428076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Demo: web service + sentiment </a:t>
            </a:r>
            <a:r>
              <a:rPr lang="it-IT" dirty="0" err="1"/>
              <a:t>analysis</a:t>
            </a:r>
            <a:endParaRPr lang="it-IT" dirty="0"/>
          </a:p>
        </p:txBody>
      </p:sp>
      <p:sp>
        <p:nvSpPr>
          <p:cNvPr id="3" name="Segnaposto testo 2"/>
          <p:cNvSpPr>
            <a:spLocks noGrp="1"/>
          </p:cNvSpPr>
          <p:nvPr>
            <p:ph type="body" sz="quarter" idx="13"/>
          </p:nvPr>
        </p:nvSpPr>
        <p:spPr>
          <a:xfrm>
            <a:off x="3581400" y="2780928"/>
            <a:ext cx="4914900" cy="3368412"/>
          </a:xfrm>
        </p:spPr>
        <p:txBody>
          <a:bodyPr>
            <a:normAutofit/>
          </a:bodyPr>
          <a:lstStyle/>
          <a:p>
            <a:pPr algn="just"/>
            <a:r>
              <a:rPr lang="it-IT" dirty="0"/>
              <a:t>è presente un web service raggiungibile al link </a:t>
            </a:r>
            <a:r>
              <a:rPr lang="it-IT" i="1" dirty="0"/>
              <a:t>http://localhost:1880/post?testo=</a:t>
            </a:r>
            <a:r>
              <a:rPr lang="it-IT" dirty="0"/>
              <a:t> , a cui passare un messaggio di testo</a:t>
            </a:r>
          </a:p>
          <a:p>
            <a:pPr algn="just"/>
            <a:endParaRPr lang="it-IT" dirty="0"/>
          </a:p>
          <a:p>
            <a:pPr algn="just"/>
            <a:r>
              <a:rPr lang="it-IT" dirty="0" err="1"/>
              <a:t>Node</a:t>
            </a:r>
            <a:r>
              <a:rPr lang="it-IT" dirty="0"/>
              <a:t>-RED effettua una sentiment </a:t>
            </a:r>
            <a:r>
              <a:rPr lang="it-IT" dirty="0" err="1"/>
              <a:t>analysys</a:t>
            </a:r>
            <a:r>
              <a:rPr lang="it-IT" dirty="0"/>
              <a:t>. Il risultato viene inviato via mail ed un servomotore viene mosso in base allo </a:t>
            </a:r>
            <a:r>
              <a:rPr lang="it-IT" i="1" dirty="0"/>
              <a:t>score</a:t>
            </a:r>
            <a:r>
              <a:rPr lang="it-IT" dirty="0"/>
              <a:t> dell’analisi:</a:t>
            </a:r>
          </a:p>
          <a:p>
            <a:pPr lvl="1" algn="just"/>
            <a:r>
              <a:rPr lang="it-IT" dirty="0"/>
              <a:t>score &gt;= 0: muovi a 180° e ripristina a 90°</a:t>
            </a:r>
          </a:p>
          <a:p>
            <a:pPr lvl="1" algn="just"/>
            <a:r>
              <a:rPr lang="it-IT" dirty="0"/>
              <a:t>score &lt; 0: muovi a 0° e ripristina a 90°</a:t>
            </a:r>
          </a:p>
        </p:txBody>
      </p:sp>
      <p:pic>
        <p:nvPicPr>
          <p:cNvPr id="5" name="Elemento grafico 4" descr="Faccia sorridente senza riempimento"/>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9780" y="3494030"/>
            <a:ext cx="914400" cy="914400"/>
          </a:xfrm>
          <a:prstGeom prst="rect">
            <a:avLst/>
          </a:prstGeom>
        </p:spPr>
      </p:pic>
      <p:pic>
        <p:nvPicPr>
          <p:cNvPr id="7" name="Elemento grafico 6" descr="Faccia triste senza riempimento"/>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9780" y="5336820"/>
            <a:ext cx="914400" cy="914400"/>
          </a:xfrm>
          <a:prstGeom prst="rect">
            <a:avLst/>
          </a:prstGeom>
        </p:spPr>
      </p:pic>
      <p:pic>
        <p:nvPicPr>
          <p:cNvPr id="9" name="Elemento grafico 8" descr="Faccia neutra con riempimento a tinta unita"/>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9780" y="4422420"/>
            <a:ext cx="914400" cy="914400"/>
          </a:xfrm>
          <a:prstGeom prst="rect">
            <a:avLst/>
          </a:prstGeom>
        </p:spPr>
      </p:pic>
    </p:spTree>
    <p:extLst>
      <p:ext uri="{BB962C8B-B14F-4D97-AF65-F5344CB8AC3E}">
        <p14:creationId xmlns:p14="http://schemas.microsoft.com/office/powerpoint/2010/main" val="3894965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Azure</a:t>
            </a:r>
            <a:endParaRPr lang="it-IT" dirty="0"/>
          </a:p>
        </p:txBody>
      </p:sp>
      <p:sp>
        <p:nvSpPr>
          <p:cNvPr id="3" name="Segnaposto testo 2"/>
          <p:cNvSpPr>
            <a:spLocks noGrp="1"/>
          </p:cNvSpPr>
          <p:nvPr>
            <p:ph type="body" sz="quarter" idx="13"/>
          </p:nvPr>
        </p:nvSpPr>
        <p:spPr/>
        <p:txBody>
          <a:bodyPr/>
          <a:lstStyle/>
          <a:p>
            <a:r>
              <a:rPr lang="it-IT" dirty="0"/>
              <a:t>La piattaforma Cloud targata Microsoft</a:t>
            </a:r>
          </a:p>
          <a:p>
            <a:r>
              <a:rPr lang="it-IT" dirty="0"/>
              <a:t>Molteplici </a:t>
            </a:r>
            <a:r>
              <a:rPr lang="it-IT" dirty="0" err="1"/>
              <a:t>datacenter</a:t>
            </a:r>
            <a:r>
              <a:rPr lang="it-IT" dirty="0"/>
              <a:t> a livello globale</a:t>
            </a:r>
          </a:p>
          <a:p>
            <a:r>
              <a:rPr lang="it-IT" dirty="0"/>
              <a:t>Fatturazione a consumo</a:t>
            </a:r>
          </a:p>
          <a:p>
            <a:r>
              <a:rPr lang="it-IT" dirty="0"/>
              <a:t>Vasta varietà di tecnologie supportate, sia Microsoft che non (ad esempio: </a:t>
            </a:r>
            <a:r>
              <a:rPr lang="it-IT" dirty="0" err="1"/>
              <a:t>.Net</a:t>
            </a:r>
            <a:r>
              <a:rPr lang="it-IT" dirty="0"/>
              <a:t>, </a:t>
            </a:r>
            <a:r>
              <a:rPr lang="it-IT" dirty="0" err="1"/>
              <a:t>PhP</a:t>
            </a:r>
            <a:r>
              <a:rPr lang="it-IT" dirty="0"/>
              <a:t>, Java, Node.JS, Linux, MySQL, </a:t>
            </a:r>
            <a:r>
              <a:rPr lang="it-IT" dirty="0" err="1"/>
              <a:t>Postgresql</a:t>
            </a:r>
            <a:r>
              <a:rPr lang="it-IT" dirty="0"/>
              <a:t>)</a:t>
            </a:r>
          </a:p>
          <a:p>
            <a:r>
              <a:rPr lang="it-IT" dirty="0" err="1">
                <a:hlinkClick r:id="rId2"/>
              </a:rPr>
              <a:t>Azure</a:t>
            </a:r>
            <a:r>
              <a:rPr lang="it-IT" dirty="0">
                <a:hlinkClick r:id="rId2"/>
              </a:rPr>
              <a:t> </a:t>
            </a:r>
            <a:r>
              <a:rPr lang="it-IT" dirty="0" err="1">
                <a:hlinkClick r:id="rId2"/>
              </a:rPr>
              <a:t>Stack</a:t>
            </a:r>
            <a:r>
              <a:rPr lang="it-IT" dirty="0"/>
              <a:t> per un Cloud privato</a:t>
            </a:r>
          </a:p>
        </p:txBody>
      </p:sp>
      <p:pic>
        <p:nvPicPr>
          <p:cNvPr id="5" name="Elemento grafico 4"/>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208" r="24374" b="37214"/>
          <a:stretch/>
        </p:blipFill>
        <p:spPr>
          <a:xfrm>
            <a:off x="4682490" y="5233392"/>
            <a:ext cx="1687830" cy="1151124"/>
          </a:xfrm>
          <a:prstGeom prst="rect">
            <a:avLst/>
          </a:prstGeom>
        </p:spPr>
      </p:pic>
    </p:spTree>
    <p:extLst>
      <p:ext uri="{BB962C8B-B14F-4D97-AF65-F5344CB8AC3E}">
        <p14:creationId xmlns:p14="http://schemas.microsoft.com/office/powerpoint/2010/main" val="12203849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477284" y="1290464"/>
            <a:ext cx="5616624" cy="562074"/>
          </a:xfrm>
        </p:spPr>
        <p:txBody>
          <a:bodyPr/>
          <a:lstStyle/>
          <a:p>
            <a:r>
              <a:rPr lang="it-IT" dirty="0"/>
              <a:t>Servizi a 360°</a:t>
            </a:r>
          </a:p>
        </p:txBody>
      </p:sp>
      <p:sp>
        <p:nvSpPr>
          <p:cNvPr id="3" name="Segnaposto testo 2"/>
          <p:cNvSpPr>
            <a:spLocks noGrp="1"/>
          </p:cNvSpPr>
          <p:nvPr>
            <p:ph type="body" sz="quarter" idx="13"/>
          </p:nvPr>
        </p:nvSpPr>
        <p:spPr>
          <a:xfrm>
            <a:off x="2477284" y="1866528"/>
            <a:ext cx="5616624" cy="4267572"/>
          </a:xfrm>
        </p:spPr>
        <p:txBody>
          <a:bodyPr/>
          <a:lstStyle/>
          <a:p>
            <a:r>
              <a:rPr lang="it-IT" dirty="0" err="1"/>
              <a:t>Infrastructure</a:t>
            </a:r>
            <a:r>
              <a:rPr lang="it-IT" dirty="0"/>
              <a:t>-</a:t>
            </a:r>
            <a:r>
              <a:rPr lang="it-IT" dirty="0" err="1"/>
              <a:t>as</a:t>
            </a:r>
            <a:r>
              <a:rPr lang="it-IT" dirty="0"/>
              <a:t>-a-Service (IaaS)</a:t>
            </a:r>
          </a:p>
          <a:p>
            <a:pPr lvl="1"/>
            <a:r>
              <a:rPr lang="it-IT" dirty="0"/>
              <a:t>Reti virtuali (switch, router, firewall, controller VPN)</a:t>
            </a:r>
          </a:p>
          <a:p>
            <a:pPr lvl="1"/>
            <a:r>
              <a:rPr lang="it-IT" dirty="0"/>
              <a:t>Controller di Dominio e DNS</a:t>
            </a:r>
          </a:p>
          <a:p>
            <a:pPr lvl="1"/>
            <a:r>
              <a:rPr lang="it-IT" dirty="0"/>
              <a:t>Macchine virtuali</a:t>
            </a:r>
          </a:p>
          <a:p>
            <a:pPr lvl="1"/>
            <a:r>
              <a:rPr lang="it-IT" dirty="0"/>
              <a:t>CDN (Content delivery network)</a:t>
            </a:r>
          </a:p>
          <a:p>
            <a:r>
              <a:rPr lang="it-IT" dirty="0"/>
              <a:t>Platform-</a:t>
            </a:r>
            <a:r>
              <a:rPr lang="it-IT" dirty="0" err="1"/>
              <a:t>as</a:t>
            </a:r>
            <a:r>
              <a:rPr lang="it-IT" dirty="0"/>
              <a:t>-a-Service (PaaS)</a:t>
            </a:r>
          </a:p>
          <a:p>
            <a:pPr lvl="1"/>
            <a:r>
              <a:rPr lang="it-IT" dirty="0"/>
              <a:t>Database</a:t>
            </a:r>
          </a:p>
          <a:p>
            <a:pPr lvl="1"/>
            <a:r>
              <a:rPr lang="it-IT" dirty="0"/>
              <a:t>Storage</a:t>
            </a:r>
          </a:p>
          <a:p>
            <a:pPr lvl="1"/>
            <a:r>
              <a:rPr lang="it-IT" dirty="0"/>
              <a:t>Hosting</a:t>
            </a:r>
          </a:p>
          <a:p>
            <a:pPr lvl="1"/>
            <a:r>
              <a:rPr lang="it-IT" dirty="0"/>
              <a:t>IoT</a:t>
            </a:r>
          </a:p>
          <a:p>
            <a:r>
              <a:rPr lang="it-IT" dirty="0"/>
              <a:t>Software-</a:t>
            </a:r>
            <a:r>
              <a:rPr lang="it-IT" dirty="0" err="1"/>
              <a:t>as</a:t>
            </a:r>
            <a:r>
              <a:rPr lang="it-IT" dirty="0"/>
              <a:t>-a-Service (SaaS)</a:t>
            </a:r>
          </a:p>
          <a:p>
            <a:pPr lvl="1"/>
            <a:r>
              <a:rPr lang="it-IT" dirty="0"/>
              <a:t>Office</a:t>
            </a:r>
          </a:p>
          <a:p>
            <a:pPr lvl="1"/>
            <a:r>
              <a:rPr lang="it-IT" dirty="0"/>
              <a:t>App builder</a:t>
            </a:r>
          </a:p>
          <a:p>
            <a:pPr lvl="1"/>
            <a:r>
              <a:rPr lang="it-IT" dirty="0"/>
              <a:t>Business intelligence</a:t>
            </a:r>
          </a:p>
          <a:p>
            <a:pPr lvl="1"/>
            <a:r>
              <a:rPr lang="it-IT" dirty="0"/>
              <a:t>Machine </a:t>
            </a:r>
            <a:r>
              <a:rPr lang="it-IT" dirty="0" err="1"/>
              <a:t>learning</a:t>
            </a:r>
            <a:endParaRPr lang="it-IT" dirty="0"/>
          </a:p>
          <a:p>
            <a:pPr lvl="1"/>
            <a:endParaRPr lang="it-IT" dirty="0"/>
          </a:p>
        </p:txBody>
      </p:sp>
      <p:pic>
        <p:nvPicPr>
          <p:cNvPr id="5" name="Elemento grafico 4" descr="Elenco di controllo"/>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1320" y="4023360"/>
            <a:ext cx="1661160" cy="1661160"/>
          </a:xfrm>
          <a:prstGeom prst="rect">
            <a:avLst/>
          </a:prstGeom>
        </p:spPr>
      </p:pic>
    </p:spTree>
    <p:extLst>
      <p:ext uri="{BB962C8B-B14F-4D97-AF65-F5344CB8AC3E}">
        <p14:creationId xmlns:p14="http://schemas.microsoft.com/office/powerpoint/2010/main" val="29511645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987824" y="1968644"/>
            <a:ext cx="5616624" cy="562074"/>
          </a:xfrm>
        </p:spPr>
        <p:txBody>
          <a:bodyPr/>
          <a:lstStyle/>
          <a:p>
            <a:r>
              <a:rPr lang="it-IT" dirty="0" err="1"/>
              <a:t>Azure</a:t>
            </a:r>
            <a:r>
              <a:rPr lang="it-IT" dirty="0"/>
              <a:t> IoT </a:t>
            </a:r>
            <a:r>
              <a:rPr lang="it-IT" dirty="0" err="1"/>
              <a:t>hub</a:t>
            </a:r>
            <a:endParaRPr lang="it-IT" dirty="0"/>
          </a:p>
        </p:txBody>
      </p:sp>
      <p:sp>
        <p:nvSpPr>
          <p:cNvPr id="3" name="Segnaposto testo 2"/>
          <p:cNvSpPr>
            <a:spLocks noGrp="1"/>
          </p:cNvSpPr>
          <p:nvPr>
            <p:ph type="body" sz="quarter" idx="13"/>
          </p:nvPr>
        </p:nvSpPr>
        <p:spPr>
          <a:xfrm>
            <a:off x="2987824" y="2544708"/>
            <a:ext cx="5616624" cy="4206612"/>
          </a:xfrm>
        </p:spPr>
        <p:txBody>
          <a:bodyPr>
            <a:normAutofit/>
          </a:bodyPr>
          <a:lstStyle/>
          <a:p>
            <a:r>
              <a:rPr lang="it-IT" dirty="0"/>
              <a:t>Connessione, monitoraggio e gestione di dispositivi IoT</a:t>
            </a:r>
          </a:p>
          <a:p>
            <a:r>
              <a:rPr lang="it-IT" dirty="0"/>
              <a:t>Comunicazione bidirezionale</a:t>
            </a:r>
          </a:p>
          <a:p>
            <a:pPr lvl="1"/>
            <a:r>
              <a:rPr lang="it-IT" dirty="0"/>
              <a:t>device-to-cloud</a:t>
            </a:r>
          </a:p>
          <a:p>
            <a:pPr lvl="1"/>
            <a:r>
              <a:rPr lang="it-IT" dirty="0"/>
              <a:t>cloud-to-device</a:t>
            </a:r>
          </a:p>
          <a:p>
            <a:pPr lvl="1"/>
            <a:r>
              <a:rPr lang="it-IT" dirty="0"/>
              <a:t>NO device-to-device</a:t>
            </a:r>
          </a:p>
          <a:p>
            <a:r>
              <a:rPr lang="it-IT" dirty="0"/>
              <a:t>Diversi protocolli supportati</a:t>
            </a:r>
          </a:p>
          <a:p>
            <a:pPr lvl="1"/>
            <a:r>
              <a:rPr lang="it-IT" dirty="0"/>
              <a:t>HTTP</a:t>
            </a:r>
          </a:p>
          <a:p>
            <a:pPr lvl="1"/>
            <a:r>
              <a:rPr lang="it-IT" dirty="0"/>
              <a:t>AMQP</a:t>
            </a:r>
          </a:p>
          <a:p>
            <a:pPr lvl="1"/>
            <a:r>
              <a:rPr lang="it-IT" b="1" dirty="0"/>
              <a:t>MQTT</a:t>
            </a:r>
          </a:p>
          <a:p>
            <a:r>
              <a:rPr lang="it-IT" dirty="0"/>
              <a:t>Elevata affidabilità e sicurezza</a:t>
            </a:r>
          </a:p>
          <a:p>
            <a:pPr lvl="1"/>
            <a:r>
              <a:rPr lang="it-IT" dirty="0"/>
              <a:t>TLS/SSL obbligatorio</a:t>
            </a:r>
          </a:p>
          <a:p>
            <a:pPr lvl="1"/>
            <a:r>
              <a:rPr lang="it-IT" dirty="0"/>
              <a:t>Miliardi di dispositivi contemporaneamente e milioni di messaggi al secondo</a:t>
            </a:r>
          </a:p>
        </p:txBody>
      </p:sp>
      <p:pic>
        <p:nvPicPr>
          <p:cNvPr id="5" name="Picture 4" descr="https://azure.microsoft.com/svghandler/iot-hub/?width=600&amp;height=315"/>
          <p:cNvPicPr>
            <a:picLocks noChangeAspect="1" noChangeArrowheads="1"/>
          </p:cNvPicPr>
          <p:nvPr/>
        </p:nvPicPr>
        <p:blipFill rotWithShape="1">
          <a:blip r:embed="rId2">
            <a:extLst>
              <a:ext uri="{28A0092B-C50C-407E-A947-70E740481C1C}">
                <a14:useLocalDpi xmlns:a14="http://schemas.microsoft.com/office/drawing/2010/main" val="0"/>
              </a:ext>
            </a:extLst>
          </a:blip>
          <a:srcRect l="21981" r="20870"/>
          <a:stretch/>
        </p:blipFill>
        <p:spPr bwMode="auto">
          <a:xfrm>
            <a:off x="7029743" y="3568520"/>
            <a:ext cx="1681292" cy="154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081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Scenari d’uso</a:t>
            </a:r>
          </a:p>
        </p:txBody>
      </p:sp>
      <p:pic>
        <p:nvPicPr>
          <p:cNvPr id="4" name="Picture 4" descr="https://acomdpsstorage.blob.core.windows.net/dpsmedia-prod/azure.microsoft.com/en-us/documentation/articles/iot-hub-what-is-iot-hub/20151014060220/hubarchite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810000"/>
            <a:ext cx="6858000" cy="3048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7856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Configurazione di </a:t>
            </a:r>
            <a:r>
              <a:rPr lang="it-IT" dirty="0" err="1"/>
              <a:t>Azure</a:t>
            </a:r>
            <a:r>
              <a:rPr lang="it-IT" dirty="0"/>
              <a:t> IoT </a:t>
            </a:r>
            <a:r>
              <a:rPr lang="it-IT" dirty="0" err="1"/>
              <a:t>hub</a:t>
            </a:r>
            <a:endParaRPr lang="it-IT" dirty="0"/>
          </a:p>
        </p:txBody>
      </p:sp>
      <p:sp>
        <p:nvSpPr>
          <p:cNvPr id="3" name="Segnaposto testo 2"/>
          <p:cNvSpPr>
            <a:spLocks noGrp="1"/>
          </p:cNvSpPr>
          <p:nvPr>
            <p:ph type="body" sz="quarter" idx="13"/>
          </p:nvPr>
        </p:nvSpPr>
        <p:spPr>
          <a:xfrm>
            <a:off x="2987824" y="2780928"/>
            <a:ext cx="5616624" cy="3726552"/>
          </a:xfrm>
        </p:spPr>
        <p:txBody>
          <a:bodyPr/>
          <a:lstStyle/>
          <a:p>
            <a:r>
              <a:rPr lang="it-IT" dirty="0"/>
              <a:t>Login in </a:t>
            </a:r>
            <a:r>
              <a:rPr lang="it-IT" dirty="0">
                <a:hlinkClick r:id="rId2"/>
              </a:rPr>
              <a:t>https://portal.azure.com/</a:t>
            </a:r>
            <a:endParaRPr lang="it-IT" dirty="0"/>
          </a:p>
          <a:p>
            <a:r>
              <a:rPr lang="it-IT" dirty="0"/>
              <a:t>Nuovo &gt; </a:t>
            </a:r>
            <a:r>
              <a:rPr lang="it-IT" dirty="0" err="1"/>
              <a:t>Hub</a:t>
            </a:r>
            <a:r>
              <a:rPr lang="it-IT" dirty="0"/>
              <a:t> IoT &gt; Crea</a:t>
            </a:r>
          </a:p>
          <a:p>
            <a:r>
              <a:rPr lang="it-IT" dirty="0"/>
              <a:t>Inserire i dati necessari</a:t>
            </a:r>
          </a:p>
          <a:p>
            <a:pPr lvl="1"/>
            <a:r>
              <a:rPr lang="it-IT" dirty="0"/>
              <a:t>Nome</a:t>
            </a:r>
          </a:p>
          <a:p>
            <a:pPr lvl="1"/>
            <a:r>
              <a:rPr lang="it-IT" dirty="0"/>
              <a:t>Piano tariffario</a:t>
            </a:r>
          </a:p>
          <a:p>
            <a:pPr lvl="1"/>
            <a:r>
              <a:rPr lang="it-IT" dirty="0"/>
              <a:t>Unità IoT </a:t>
            </a:r>
            <a:r>
              <a:rPr lang="it-IT" dirty="0" err="1"/>
              <a:t>hub</a:t>
            </a:r>
            <a:r>
              <a:rPr lang="it-IT" dirty="0"/>
              <a:t> (in base al volume di messaggi previsto)</a:t>
            </a:r>
          </a:p>
          <a:p>
            <a:pPr lvl="1"/>
            <a:r>
              <a:rPr lang="it-IT" dirty="0"/>
              <a:t>Partizioni da dispositivo a cloud (utilizza più code parallele per gestire i messaggi)</a:t>
            </a:r>
          </a:p>
          <a:p>
            <a:pPr lvl="1"/>
            <a:r>
              <a:rPr lang="it-IT" dirty="0"/>
              <a:t>Gruppo di risorse (per raggruppare molteplici servizi </a:t>
            </a:r>
            <a:r>
              <a:rPr lang="it-IT" dirty="0" err="1"/>
              <a:t>Azure</a:t>
            </a:r>
            <a:r>
              <a:rPr lang="it-IT" dirty="0"/>
              <a:t>)</a:t>
            </a:r>
          </a:p>
          <a:p>
            <a:pPr lvl="1"/>
            <a:r>
              <a:rPr lang="it-IT" dirty="0"/>
              <a:t>Località (in quale </a:t>
            </a:r>
            <a:r>
              <a:rPr lang="it-IT" dirty="0" err="1"/>
              <a:t>datacenter</a:t>
            </a:r>
            <a:r>
              <a:rPr lang="it-IT" dirty="0"/>
              <a:t> attivare il servizio)</a:t>
            </a:r>
          </a:p>
        </p:txBody>
      </p:sp>
      <p:pic>
        <p:nvPicPr>
          <p:cNvPr id="5" name="Elemento grafico 4" descr="Disco ottico"/>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9260" y="5303520"/>
            <a:ext cx="1357144" cy="1357144"/>
          </a:xfrm>
          <a:prstGeom prst="rect">
            <a:avLst/>
          </a:prstGeom>
        </p:spPr>
      </p:pic>
    </p:spTree>
    <p:extLst>
      <p:ext uri="{BB962C8B-B14F-4D97-AF65-F5344CB8AC3E}">
        <p14:creationId xmlns:p14="http://schemas.microsoft.com/office/powerpoint/2010/main" val="4265348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038600" y="2204864"/>
            <a:ext cx="4565848" cy="562074"/>
          </a:xfrm>
        </p:spPr>
        <p:txBody>
          <a:bodyPr/>
          <a:lstStyle/>
          <a:p>
            <a:r>
              <a:rPr lang="it-IT" dirty="0" err="1"/>
              <a:t>Azure</a:t>
            </a:r>
            <a:r>
              <a:rPr lang="it-IT" dirty="0"/>
              <a:t> IoT </a:t>
            </a:r>
            <a:r>
              <a:rPr lang="it-IT" dirty="0" err="1"/>
              <a:t>hub</a:t>
            </a:r>
            <a:r>
              <a:rPr lang="it-IT" dirty="0"/>
              <a:t> device </a:t>
            </a:r>
            <a:r>
              <a:rPr lang="it-IT" dirty="0" err="1"/>
              <a:t>explorer</a:t>
            </a:r>
            <a:endParaRPr lang="it-IT" dirty="0"/>
          </a:p>
        </p:txBody>
      </p:sp>
      <p:sp>
        <p:nvSpPr>
          <p:cNvPr id="3" name="Segnaposto testo 2"/>
          <p:cNvSpPr>
            <a:spLocks noGrp="1"/>
          </p:cNvSpPr>
          <p:nvPr>
            <p:ph type="body" sz="quarter" idx="13"/>
          </p:nvPr>
        </p:nvSpPr>
        <p:spPr>
          <a:xfrm>
            <a:off x="4038600" y="2780928"/>
            <a:ext cx="4846320" cy="2949312"/>
          </a:xfrm>
        </p:spPr>
        <p:txBody>
          <a:bodyPr>
            <a:normAutofit/>
          </a:bodyPr>
          <a:lstStyle/>
          <a:p>
            <a:r>
              <a:rPr lang="it-IT" dirty="0"/>
              <a:t>E’ l’applicazione Windows per gestire i dispositivi all’interno dell’</a:t>
            </a:r>
            <a:r>
              <a:rPr lang="it-IT" dirty="0" err="1"/>
              <a:t>hub</a:t>
            </a:r>
            <a:r>
              <a:rPr lang="it-IT" dirty="0"/>
              <a:t> IoT</a:t>
            </a:r>
          </a:p>
          <a:p>
            <a:r>
              <a:rPr lang="it-IT" dirty="0"/>
              <a:t>Scaricabile da </a:t>
            </a:r>
            <a:r>
              <a:rPr lang="it-IT" dirty="0">
                <a:hlinkClick r:id="rId2"/>
              </a:rPr>
              <a:t>https://github.com/Azure/azure-iot-sdk-csharp/tree/master/tools/DeviceExplorer</a:t>
            </a:r>
            <a:endParaRPr lang="it-IT" dirty="0"/>
          </a:p>
          <a:p>
            <a:r>
              <a:rPr lang="it-IT" dirty="0"/>
              <a:t>Per autenticarsi con </a:t>
            </a:r>
            <a:r>
              <a:rPr lang="it-IT" dirty="0" err="1"/>
              <a:t>Azure</a:t>
            </a:r>
            <a:r>
              <a:rPr lang="it-IT" dirty="0"/>
              <a:t>, richiede la stringa di connessione dell’</a:t>
            </a:r>
            <a:r>
              <a:rPr lang="it-IT" dirty="0" err="1"/>
              <a:t>owner</a:t>
            </a:r>
            <a:r>
              <a:rPr lang="it-IT" dirty="0"/>
              <a:t> dell’</a:t>
            </a:r>
            <a:r>
              <a:rPr lang="it-IT" dirty="0" err="1"/>
              <a:t>hub</a:t>
            </a:r>
            <a:r>
              <a:rPr lang="it-IT" dirty="0"/>
              <a:t>, ottenibile dal portale </a:t>
            </a:r>
            <a:r>
              <a:rPr lang="it-IT" dirty="0" err="1"/>
              <a:t>azure</a:t>
            </a:r>
            <a:r>
              <a:rPr lang="it-IT" dirty="0"/>
              <a:t> &gt; </a:t>
            </a:r>
            <a:r>
              <a:rPr lang="it-IT" dirty="0" err="1"/>
              <a:t>hub</a:t>
            </a:r>
            <a:r>
              <a:rPr lang="it-IT" dirty="0"/>
              <a:t> IoT &gt; Criteri di accesso condivisi</a:t>
            </a:r>
          </a:p>
        </p:txBody>
      </p:sp>
      <p:pic>
        <p:nvPicPr>
          <p:cNvPr id="9218" name="Picture 2" descr="https://github.com/Azure/azure-iot-sdk-csharp/raw/master/tools/DeviceExplorer/doc/media/device_explorer/iotgetstar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621" y="2644140"/>
            <a:ext cx="3085312" cy="3893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627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Qualche esempio</a:t>
            </a:r>
          </a:p>
        </p:txBody>
      </p:sp>
      <p:sp>
        <p:nvSpPr>
          <p:cNvPr id="3" name="2 Marcador de texto"/>
          <p:cNvSpPr>
            <a:spLocks noGrp="1"/>
          </p:cNvSpPr>
          <p:nvPr>
            <p:ph type="body" sz="quarter" idx="13"/>
          </p:nvPr>
        </p:nvSpPr>
        <p:spPr>
          <a:xfrm>
            <a:off x="2987823" y="2780927"/>
            <a:ext cx="5778107" cy="2160350"/>
          </a:xfrm>
        </p:spPr>
        <p:txBody>
          <a:bodyPr>
            <a:normAutofit/>
          </a:bodyPr>
          <a:lstStyle/>
          <a:p>
            <a:pPr algn="just">
              <a:buFont typeface="+mj-lt"/>
              <a:buAutoNum type="arabicPeriod" startAt="3"/>
            </a:pPr>
            <a:r>
              <a:rPr lang="it-IT" b="0" dirty="0"/>
              <a:t>I termostati intelligenti sono in grado di imparare orari ed esigenze e di scegliere la temperatura adatta per ogni momento. Può far risparmiare fino al 20% di energia. E tramite smartphone possono essere comandati a distanza: si accende l’aria condizionata o il riscaldamento quando serve, poco prima di tornare casa. </a:t>
            </a:r>
          </a:p>
        </p:txBody>
      </p:sp>
      <p:pic>
        <p:nvPicPr>
          <p:cNvPr id="5" name="Elemento grafico 4" descr="Auto"/>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8709" y="5773116"/>
            <a:ext cx="914400" cy="914400"/>
          </a:xfrm>
          <a:prstGeom prst="rect">
            <a:avLst/>
          </a:prstGeom>
        </p:spPr>
      </p:pic>
      <p:pic>
        <p:nvPicPr>
          <p:cNvPr id="7" name="Elemento grafico 6" descr="Satellit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7100" y="5650024"/>
            <a:ext cx="914400" cy="914400"/>
          </a:xfrm>
          <a:prstGeom prst="rect">
            <a:avLst/>
          </a:prstGeom>
        </p:spPr>
      </p:pic>
      <p:pic>
        <p:nvPicPr>
          <p:cNvPr id="9" name="Elemento grafico 8" descr="Termometro"/>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9524" y="5071687"/>
            <a:ext cx="914400" cy="914400"/>
          </a:xfrm>
          <a:prstGeom prst="rect">
            <a:avLst/>
          </a:prstGeom>
        </p:spPr>
      </p:pic>
    </p:spTree>
    <p:extLst>
      <p:ext uri="{BB962C8B-B14F-4D97-AF65-F5344CB8AC3E}">
        <p14:creationId xmlns:p14="http://schemas.microsoft.com/office/powerpoint/2010/main" val="382094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Connessione all’</a:t>
            </a:r>
            <a:r>
              <a:rPr lang="it-IT" dirty="0" err="1"/>
              <a:t>hub</a:t>
            </a:r>
            <a:r>
              <a:rPr lang="it-IT" dirty="0"/>
              <a:t> IoT tramite MQTT</a:t>
            </a:r>
          </a:p>
        </p:txBody>
      </p:sp>
      <p:sp>
        <p:nvSpPr>
          <p:cNvPr id="3" name="Segnaposto testo 2"/>
          <p:cNvSpPr>
            <a:spLocks noGrp="1"/>
          </p:cNvSpPr>
          <p:nvPr>
            <p:ph type="body" sz="quarter" idx="13"/>
          </p:nvPr>
        </p:nvSpPr>
        <p:spPr>
          <a:xfrm>
            <a:off x="2392680" y="2780928"/>
            <a:ext cx="6438900" cy="3871332"/>
          </a:xfrm>
        </p:spPr>
        <p:txBody>
          <a:bodyPr>
            <a:normAutofit/>
          </a:bodyPr>
          <a:lstStyle/>
          <a:p>
            <a:r>
              <a:rPr lang="it-IT" dirty="0"/>
              <a:t>L’</a:t>
            </a:r>
            <a:r>
              <a:rPr lang="it-IT" dirty="0" err="1"/>
              <a:t>hub</a:t>
            </a:r>
            <a:r>
              <a:rPr lang="it-IT" dirty="0"/>
              <a:t> IoT include un broker MQTT fuori standard. Per connettersi…</a:t>
            </a:r>
          </a:p>
          <a:p>
            <a:pPr lvl="1"/>
            <a:r>
              <a:rPr lang="it-IT" dirty="0"/>
              <a:t>È richiesta una connessione cifrata tramite TLS/SSL sulla porta 8883</a:t>
            </a:r>
          </a:p>
          <a:p>
            <a:pPr lvl="1"/>
            <a:r>
              <a:rPr lang="it-IT" dirty="0"/>
              <a:t>L’indirizzo del broker è rappresentato dall’</a:t>
            </a:r>
            <a:r>
              <a:rPr lang="it-IT" dirty="0" err="1"/>
              <a:t>endpoint</a:t>
            </a:r>
            <a:r>
              <a:rPr lang="it-IT" dirty="0"/>
              <a:t> pubblico dell’</a:t>
            </a:r>
            <a:r>
              <a:rPr lang="it-IT" dirty="0" err="1"/>
              <a:t>hub</a:t>
            </a:r>
            <a:r>
              <a:rPr lang="it-IT" dirty="0"/>
              <a:t> IoT</a:t>
            </a:r>
          </a:p>
          <a:p>
            <a:pPr lvl="1"/>
            <a:r>
              <a:rPr lang="it-IT" dirty="0"/>
              <a:t>Usare il </a:t>
            </a:r>
            <a:r>
              <a:rPr lang="it-IT" i="1" dirty="0" err="1"/>
              <a:t>device_id</a:t>
            </a:r>
            <a:r>
              <a:rPr lang="it-IT" dirty="0"/>
              <a:t> come id MQTT</a:t>
            </a:r>
          </a:p>
          <a:p>
            <a:pPr lvl="1"/>
            <a:r>
              <a:rPr lang="it-IT" dirty="0"/>
              <a:t>Usare </a:t>
            </a:r>
            <a:r>
              <a:rPr lang="it-IT" i="1" dirty="0"/>
              <a:t>{</a:t>
            </a:r>
            <a:r>
              <a:rPr lang="it-IT" i="1" dirty="0" err="1"/>
              <a:t>iothubhostname</a:t>
            </a:r>
            <a:r>
              <a:rPr lang="it-IT" i="1" dirty="0"/>
              <a:t>}/{</a:t>
            </a:r>
            <a:r>
              <a:rPr lang="it-IT" i="1" dirty="0" err="1"/>
              <a:t>device_id</a:t>
            </a:r>
            <a:r>
              <a:rPr lang="it-IT" i="1" dirty="0"/>
              <a:t>}</a:t>
            </a:r>
            <a:r>
              <a:rPr lang="it-IT" dirty="0"/>
              <a:t> come nome utente MQTT</a:t>
            </a:r>
          </a:p>
          <a:p>
            <a:pPr lvl="1"/>
            <a:r>
              <a:rPr lang="it-IT" dirty="0"/>
              <a:t>Usare il token SAS (</a:t>
            </a:r>
            <a:r>
              <a:rPr lang="it-IT" dirty="0" err="1"/>
              <a:t>Shared</a:t>
            </a:r>
            <a:r>
              <a:rPr lang="it-IT" dirty="0"/>
              <a:t> Access Signature) come password MQTT, ottenibile tramite Device Explorer</a:t>
            </a:r>
          </a:p>
          <a:p>
            <a:pPr lvl="1"/>
            <a:r>
              <a:rPr lang="it-IT" dirty="0"/>
              <a:t>Il </a:t>
            </a:r>
            <a:r>
              <a:rPr lang="it-IT" dirty="0" err="1"/>
              <a:t>QoS</a:t>
            </a:r>
            <a:r>
              <a:rPr lang="it-IT" dirty="0"/>
              <a:t> 2 e il flag </a:t>
            </a:r>
            <a:r>
              <a:rPr lang="it-IT" dirty="0" err="1"/>
              <a:t>retain</a:t>
            </a:r>
            <a:r>
              <a:rPr lang="it-IT" dirty="0"/>
              <a:t> NON sono supportatati</a:t>
            </a:r>
          </a:p>
          <a:p>
            <a:pPr lvl="1"/>
            <a:r>
              <a:rPr lang="it-IT" dirty="0"/>
              <a:t>I messaggi device-to-cloud (codificati in JSON!) devono essere </a:t>
            </a:r>
            <a:r>
              <a:rPr lang="it-IT" dirty="0" err="1"/>
              <a:t>publicati</a:t>
            </a:r>
            <a:r>
              <a:rPr lang="it-IT" dirty="0"/>
              <a:t> necessariamente nel </a:t>
            </a:r>
            <a:r>
              <a:rPr lang="it-IT" dirty="0" err="1"/>
              <a:t>topic</a:t>
            </a:r>
            <a:r>
              <a:rPr lang="it-IT" dirty="0"/>
              <a:t> </a:t>
            </a:r>
            <a:r>
              <a:rPr lang="fr-FR" b="1" i="1" dirty="0" err="1"/>
              <a:t>devices</a:t>
            </a:r>
            <a:r>
              <a:rPr lang="fr-FR" b="1" i="1" dirty="0"/>
              <a:t>/{</a:t>
            </a:r>
            <a:r>
              <a:rPr lang="fr-FR" b="1" i="1" dirty="0" err="1"/>
              <a:t>device_id</a:t>
            </a:r>
            <a:r>
              <a:rPr lang="fr-FR" b="1" i="1" dirty="0"/>
              <a:t>}/messages/</a:t>
            </a:r>
            <a:r>
              <a:rPr lang="fr-FR" b="1" i="1" dirty="0" err="1"/>
              <a:t>events</a:t>
            </a:r>
            <a:r>
              <a:rPr lang="fr-FR" b="1" i="1" dirty="0"/>
              <a:t>/</a:t>
            </a:r>
          </a:p>
          <a:p>
            <a:pPr lvl="1"/>
            <a:r>
              <a:rPr lang="fr-FR" dirty="0"/>
              <a:t>I </a:t>
            </a:r>
            <a:r>
              <a:rPr lang="fr-FR" dirty="0" err="1"/>
              <a:t>messaggi</a:t>
            </a:r>
            <a:r>
              <a:rPr lang="fr-FR" dirty="0"/>
              <a:t> cloud-to-device </a:t>
            </a:r>
            <a:r>
              <a:rPr lang="fr-FR" dirty="0" err="1"/>
              <a:t>vengono</a:t>
            </a:r>
            <a:r>
              <a:rPr lang="fr-FR" dirty="0"/>
              <a:t> </a:t>
            </a:r>
            <a:r>
              <a:rPr lang="fr-FR" dirty="0" err="1"/>
              <a:t>recapitati</a:t>
            </a:r>
            <a:r>
              <a:rPr lang="fr-FR" dirty="0"/>
              <a:t> </a:t>
            </a:r>
            <a:r>
              <a:rPr lang="fr-FR" dirty="0" err="1"/>
              <a:t>nel</a:t>
            </a:r>
            <a:r>
              <a:rPr lang="fr-FR" dirty="0"/>
              <a:t> topic </a:t>
            </a:r>
            <a:r>
              <a:rPr lang="fr-FR" b="1" i="1" dirty="0" err="1"/>
              <a:t>devices</a:t>
            </a:r>
            <a:r>
              <a:rPr lang="fr-FR" b="1" i="1" dirty="0"/>
              <a:t>/{</a:t>
            </a:r>
            <a:r>
              <a:rPr lang="fr-FR" b="1" i="1" dirty="0" err="1"/>
              <a:t>device_id</a:t>
            </a:r>
            <a:r>
              <a:rPr lang="fr-FR" b="1" i="1" dirty="0"/>
              <a:t>}/messages/</a:t>
            </a:r>
            <a:r>
              <a:rPr lang="fr-FR" b="1" i="1" dirty="0" err="1"/>
              <a:t>devicebound</a:t>
            </a:r>
            <a:r>
              <a:rPr lang="fr-FR" b="1" i="1" dirty="0"/>
              <a:t>/#</a:t>
            </a:r>
          </a:p>
        </p:txBody>
      </p:sp>
      <p:pic>
        <p:nvPicPr>
          <p:cNvPr id="5" name="Elemento grafico 4" descr="Antenna parabolica"/>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9200" y="5562600"/>
            <a:ext cx="1173480" cy="1173480"/>
          </a:xfrm>
          <a:prstGeom prst="rect">
            <a:avLst/>
          </a:prstGeom>
        </p:spPr>
      </p:pic>
    </p:spTree>
    <p:extLst>
      <p:ext uri="{BB962C8B-B14F-4D97-AF65-F5344CB8AC3E}">
        <p14:creationId xmlns:p14="http://schemas.microsoft.com/office/powerpoint/2010/main" val="37409493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Demo: collegare l’ESP8266 all’</a:t>
            </a:r>
            <a:r>
              <a:rPr lang="it-IT" dirty="0" err="1"/>
              <a:t>hub</a:t>
            </a:r>
            <a:r>
              <a:rPr lang="it-IT" dirty="0"/>
              <a:t> IoT</a:t>
            </a:r>
          </a:p>
        </p:txBody>
      </p:sp>
      <p:sp>
        <p:nvSpPr>
          <p:cNvPr id="3" name="Segnaposto testo 2"/>
          <p:cNvSpPr>
            <a:spLocks noGrp="1"/>
          </p:cNvSpPr>
          <p:nvPr>
            <p:ph type="body" sz="quarter" idx="13"/>
          </p:nvPr>
        </p:nvSpPr>
        <p:spPr>
          <a:xfrm>
            <a:off x="2987824" y="2780928"/>
            <a:ext cx="5616624" cy="998592"/>
          </a:xfrm>
        </p:spPr>
        <p:txBody>
          <a:bodyPr>
            <a:normAutofit/>
          </a:bodyPr>
          <a:lstStyle/>
          <a:p>
            <a:r>
              <a:rPr lang="it-IT" dirty="0"/>
              <a:t>invio di messaggi device-to-cloud</a:t>
            </a:r>
          </a:p>
          <a:p>
            <a:r>
              <a:rPr lang="it-IT" dirty="0"/>
              <a:t>ricezione di messaggi cloud-to-device (output a video)</a:t>
            </a:r>
          </a:p>
        </p:txBody>
      </p:sp>
      <p:pic>
        <p:nvPicPr>
          <p:cNvPr id="4" name="Elemento grafico 3" descr="DNA"/>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6748" y="4110516"/>
            <a:ext cx="1449312" cy="1449312"/>
          </a:xfrm>
          <a:prstGeom prst="rect">
            <a:avLst/>
          </a:prstGeom>
        </p:spPr>
      </p:pic>
    </p:spTree>
    <p:extLst>
      <p:ext uri="{BB962C8B-B14F-4D97-AF65-F5344CB8AC3E}">
        <p14:creationId xmlns:p14="http://schemas.microsoft.com/office/powerpoint/2010/main" val="2974402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Metodi diretti</a:t>
            </a:r>
          </a:p>
        </p:txBody>
      </p:sp>
      <p:sp>
        <p:nvSpPr>
          <p:cNvPr id="3" name="Segnaposto testo 2"/>
          <p:cNvSpPr>
            <a:spLocks noGrp="1"/>
          </p:cNvSpPr>
          <p:nvPr>
            <p:ph type="body" sz="quarter" idx="13"/>
          </p:nvPr>
        </p:nvSpPr>
        <p:spPr>
          <a:xfrm>
            <a:off x="2225040" y="2780928"/>
            <a:ext cx="6379408" cy="3993252"/>
          </a:xfrm>
        </p:spPr>
        <p:txBody>
          <a:bodyPr>
            <a:normAutofit/>
          </a:bodyPr>
          <a:lstStyle/>
          <a:p>
            <a:pPr marL="0" indent="0">
              <a:buNone/>
            </a:pPr>
            <a:r>
              <a:rPr lang="it-IT" dirty="0"/>
              <a:t>L’</a:t>
            </a:r>
            <a:r>
              <a:rPr lang="it-IT" dirty="0" err="1"/>
              <a:t>hub</a:t>
            </a:r>
            <a:r>
              <a:rPr lang="it-IT" dirty="0"/>
              <a:t> IoT di </a:t>
            </a:r>
            <a:r>
              <a:rPr lang="it-IT" dirty="0" err="1"/>
              <a:t>Azure</a:t>
            </a:r>
            <a:r>
              <a:rPr lang="it-IT" dirty="0"/>
              <a:t> supporta i cosiddetti «metodi diretti» (non previsti dallo standard MQTT).</a:t>
            </a:r>
          </a:p>
          <a:p>
            <a:pPr marL="0" indent="0">
              <a:buNone/>
            </a:pPr>
            <a:r>
              <a:rPr lang="it-IT" dirty="0"/>
              <a:t>I metodi diretti sono rappresentati da una coppia di messaggi:</a:t>
            </a:r>
          </a:p>
          <a:p>
            <a:r>
              <a:rPr lang="it-IT" dirty="0"/>
              <a:t>L’</a:t>
            </a:r>
            <a:r>
              <a:rPr lang="it-IT" dirty="0" err="1"/>
              <a:t>hub</a:t>
            </a:r>
            <a:r>
              <a:rPr lang="it-IT" dirty="0"/>
              <a:t> IoT invia una richiesta pubblicando un messaggio nel </a:t>
            </a:r>
            <a:r>
              <a:rPr lang="it-IT" dirty="0" err="1"/>
              <a:t>topic</a:t>
            </a:r>
            <a:r>
              <a:rPr lang="it-IT" dirty="0"/>
              <a:t> </a:t>
            </a:r>
            <a:r>
              <a:rPr lang="it-IT" b="0" dirty="0"/>
              <a:t>$</a:t>
            </a:r>
            <a:r>
              <a:rPr lang="it-IT" b="0" dirty="0" err="1"/>
              <a:t>iothub</a:t>
            </a:r>
            <a:r>
              <a:rPr lang="it-IT" b="0" dirty="0"/>
              <a:t>/</a:t>
            </a:r>
            <a:r>
              <a:rPr lang="it-IT" b="0" dirty="0" err="1"/>
              <a:t>methods</a:t>
            </a:r>
            <a:r>
              <a:rPr lang="it-IT" b="0" dirty="0"/>
              <a:t>/POST/{</a:t>
            </a:r>
            <a:r>
              <a:rPr lang="it-IT" b="0" dirty="0" err="1"/>
              <a:t>method</a:t>
            </a:r>
            <a:r>
              <a:rPr lang="it-IT" b="0" dirty="0"/>
              <a:t> </a:t>
            </a:r>
            <a:r>
              <a:rPr lang="it-IT" b="0" dirty="0" err="1"/>
              <a:t>name</a:t>
            </a:r>
            <a:r>
              <a:rPr lang="it-IT" b="0" dirty="0"/>
              <a:t>}/?$</a:t>
            </a:r>
            <a:r>
              <a:rPr lang="it-IT" b="0" dirty="0" err="1"/>
              <a:t>rid</a:t>
            </a:r>
            <a:r>
              <a:rPr lang="it-IT" b="0" dirty="0"/>
              <a:t>={</a:t>
            </a:r>
            <a:r>
              <a:rPr lang="it-IT" b="0" dirty="0" err="1"/>
              <a:t>request</a:t>
            </a:r>
            <a:r>
              <a:rPr lang="it-IT" b="0" dirty="0"/>
              <a:t> id}</a:t>
            </a:r>
          </a:p>
          <a:p>
            <a:r>
              <a:rPr lang="it-IT" dirty="0"/>
              <a:t>Il dispositivo completa l’azione e risponde pubblicando un messaggio di risposta (vuoto) nel </a:t>
            </a:r>
            <a:r>
              <a:rPr lang="it-IT" dirty="0" err="1"/>
              <a:t>topic</a:t>
            </a:r>
            <a:r>
              <a:rPr lang="it-IT" dirty="0"/>
              <a:t> </a:t>
            </a:r>
            <a:r>
              <a:rPr lang="it-IT" b="0" dirty="0"/>
              <a:t>$</a:t>
            </a:r>
            <a:r>
              <a:rPr lang="it-IT" b="0" dirty="0" err="1"/>
              <a:t>iothub</a:t>
            </a:r>
            <a:r>
              <a:rPr lang="it-IT" b="0" dirty="0"/>
              <a:t>/</a:t>
            </a:r>
            <a:r>
              <a:rPr lang="it-IT" b="0" dirty="0" err="1"/>
              <a:t>methods</a:t>
            </a:r>
            <a:r>
              <a:rPr lang="it-IT" b="0" dirty="0"/>
              <a:t>/res/{status}/?$</a:t>
            </a:r>
            <a:r>
              <a:rPr lang="it-IT" b="0" dirty="0" err="1"/>
              <a:t>rid</a:t>
            </a:r>
            <a:r>
              <a:rPr lang="it-IT" b="0" dirty="0"/>
              <a:t>={</a:t>
            </a:r>
            <a:r>
              <a:rPr lang="it-IT" b="0" dirty="0" err="1"/>
              <a:t>request</a:t>
            </a:r>
            <a:r>
              <a:rPr lang="it-IT" b="0" dirty="0"/>
              <a:t> id}</a:t>
            </a:r>
            <a:br>
              <a:rPr lang="it-IT" b="0" dirty="0"/>
            </a:br>
            <a:r>
              <a:rPr lang="it-IT" b="0" dirty="0"/>
              <a:t>dove {status} deve essere un numero intero e {</a:t>
            </a:r>
            <a:r>
              <a:rPr lang="it-IT" b="0" dirty="0" err="1"/>
              <a:t>request</a:t>
            </a:r>
            <a:r>
              <a:rPr lang="it-IT" b="0" dirty="0"/>
              <a:t> id} deve corrispondere all’id della richiesta</a:t>
            </a:r>
          </a:p>
        </p:txBody>
      </p:sp>
      <p:pic>
        <p:nvPicPr>
          <p:cNvPr id="5" name="Elemento grafico 4" descr="Freccia linea: leggera curva"/>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3440" y="5806440"/>
            <a:ext cx="1257300" cy="1257300"/>
          </a:xfrm>
          <a:prstGeom prst="rect">
            <a:avLst/>
          </a:prstGeom>
        </p:spPr>
      </p:pic>
    </p:spTree>
    <p:extLst>
      <p:ext uri="{BB962C8B-B14F-4D97-AF65-F5344CB8AC3E}">
        <p14:creationId xmlns:p14="http://schemas.microsoft.com/office/powerpoint/2010/main" val="11505029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a:spLocks noGrp="1"/>
          </p:cNvSpPr>
          <p:nvPr>
            <p:ph type="title"/>
          </p:nvPr>
        </p:nvSpPr>
        <p:spPr>
          <a:xfrm>
            <a:off x="2987824" y="2204864"/>
            <a:ext cx="5752316" cy="562074"/>
          </a:xfrm>
        </p:spPr>
        <p:txBody>
          <a:bodyPr>
            <a:normAutofit/>
          </a:bodyPr>
          <a:lstStyle/>
          <a:p>
            <a:r>
              <a:rPr lang="it-IT" dirty="0"/>
              <a:t>Storia di successo: </a:t>
            </a:r>
            <a:r>
              <a:rPr lang="it-IT" dirty="0" err="1"/>
              <a:t>SemiosBio</a:t>
            </a:r>
            <a:endParaRPr lang="it-IT" dirty="0"/>
          </a:p>
        </p:txBody>
      </p:sp>
      <p:pic>
        <p:nvPicPr>
          <p:cNvPr id="5" name="Elemento grafico 4" descr="Podio"/>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11980" y="1290464"/>
            <a:ext cx="914400" cy="914400"/>
          </a:xfrm>
          <a:prstGeom prst="rect">
            <a:avLst/>
          </a:prstGeom>
        </p:spPr>
      </p:pic>
      <p:pic>
        <p:nvPicPr>
          <p:cNvPr id="23554" name="Picture 2" descr="http://www.ictbusiness.it/files/2015/06/immagini_contenuti/34888/semios-iot-pest-control-large_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4412" y="3455377"/>
            <a:ext cx="6345728" cy="340262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0511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a:spLocks noGrp="1"/>
          </p:cNvSpPr>
          <p:nvPr>
            <p:ph type="title"/>
          </p:nvPr>
        </p:nvSpPr>
        <p:spPr>
          <a:xfrm>
            <a:off x="2987824" y="2204864"/>
            <a:ext cx="5752316" cy="562074"/>
          </a:xfrm>
        </p:spPr>
        <p:txBody>
          <a:bodyPr>
            <a:normAutofit/>
          </a:bodyPr>
          <a:lstStyle/>
          <a:p>
            <a:r>
              <a:rPr lang="it-IT" dirty="0"/>
              <a:t>Storia di successo: </a:t>
            </a:r>
            <a:r>
              <a:rPr lang="it-IT" dirty="0" err="1"/>
              <a:t>SemiosBio</a:t>
            </a:r>
            <a:endParaRPr lang="it-IT" dirty="0"/>
          </a:p>
        </p:txBody>
      </p:sp>
      <p:sp>
        <p:nvSpPr>
          <p:cNvPr id="6" name="Segnaposto testo 2"/>
          <p:cNvSpPr>
            <a:spLocks noGrp="1"/>
          </p:cNvSpPr>
          <p:nvPr>
            <p:ph type="body" sz="quarter" idx="13"/>
          </p:nvPr>
        </p:nvSpPr>
        <p:spPr>
          <a:xfrm>
            <a:off x="2987824" y="2766938"/>
            <a:ext cx="6006707" cy="3993252"/>
          </a:xfrm>
        </p:spPr>
        <p:txBody>
          <a:bodyPr>
            <a:normAutofit/>
          </a:bodyPr>
          <a:lstStyle/>
          <a:p>
            <a:pPr marL="0" indent="0" algn="just">
              <a:buNone/>
            </a:pPr>
            <a:r>
              <a:rPr lang="it-IT" dirty="0"/>
              <a:t>L’azienda canadese </a:t>
            </a:r>
            <a:r>
              <a:rPr lang="it-IT" dirty="0" err="1"/>
              <a:t>Semios</a:t>
            </a:r>
            <a:r>
              <a:rPr lang="it-IT" dirty="0"/>
              <a:t>, specializzata in soluzioni per l’agricoltura, produce scatole equipaggiate di sensori e feromoni di specifici insetti che, una volta posizionate sugli alberi, sono in grado di allertare gli agricoltori sugli sciami dei parassiti e rilasciare in modo programmato i feromoni per confondere le abitudini di accoppiamento degli insetti e ridurne drasticamente la quantità. In questo modo </a:t>
            </a:r>
            <a:r>
              <a:rPr lang="it-IT" dirty="0" err="1"/>
              <a:t>SemiosBio</a:t>
            </a:r>
            <a:r>
              <a:rPr lang="it-IT" dirty="0"/>
              <a:t> permette quasi di azzerare l’impiego di  pesticidi.</a:t>
            </a:r>
          </a:p>
          <a:p>
            <a:pPr marL="0" indent="0" algn="just">
              <a:buNone/>
            </a:pPr>
            <a:r>
              <a:rPr lang="it-IT" dirty="0"/>
              <a:t>L’azienda dispone anche di alcune tecnologie per monitorare a distanza il gelo, l’umidità delle foglie e del suolo, inviando notifiche in tempo reale agli agricoltori.</a:t>
            </a:r>
          </a:p>
        </p:txBody>
      </p:sp>
      <p:pic>
        <p:nvPicPr>
          <p:cNvPr id="3" name="Elemento grafico 2" descr="Albero a foglie caduch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4870" y="5266592"/>
            <a:ext cx="1652954" cy="1652954"/>
          </a:xfrm>
          <a:prstGeom prst="rect">
            <a:avLst/>
          </a:prstGeom>
        </p:spPr>
      </p:pic>
    </p:spTree>
    <p:extLst>
      <p:ext uri="{BB962C8B-B14F-4D97-AF65-F5344CB8AC3E}">
        <p14:creationId xmlns:p14="http://schemas.microsoft.com/office/powerpoint/2010/main" val="24401362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43884" y="939944"/>
            <a:ext cx="5616624" cy="562074"/>
          </a:xfrm>
        </p:spPr>
        <p:txBody>
          <a:bodyPr/>
          <a:lstStyle/>
          <a:p>
            <a:r>
              <a:rPr lang="it-IT" dirty="0"/>
              <a:t>Un cruscotto per l’IoT con </a:t>
            </a:r>
            <a:r>
              <a:rPr lang="it-IT" dirty="0" err="1"/>
              <a:t>PowerBI</a:t>
            </a:r>
            <a:endParaRPr lang="it-IT" dirty="0"/>
          </a:p>
        </p:txBody>
      </p:sp>
      <p:sp>
        <p:nvSpPr>
          <p:cNvPr id="3" name="Segnaposto testo 2"/>
          <p:cNvSpPr>
            <a:spLocks noGrp="1"/>
          </p:cNvSpPr>
          <p:nvPr>
            <p:ph type="body" sz="quarter" idx="13"/>
          </p:nvPr>
        </p:nvSpPr>
        <p:spPr>
          <a:xfrm>
            <a:off x="1943884" y="1516008"/>
            <a:ext cx="6720056" cy="2774052"/>
          </a:xfrm>
        </p:spPr>
        <p:txBody>
          <a:bodyPr/>
          <a:lstStyle/>
          <a:p>
            <a:r>
              <a:rPr lang="it-IT" dirty="0" err="1"/>
              <a:t>PowerBI</a:t>
            </a:r>
            <a:r>
              <a:rPr lang="it-IT" dirty="0"/>
              <a:t> è lo strumento di visualizzazione, reportistica e business intelligence su larga scala di Microsoft</a:t>
            </a:r>
          </a:p>
          <a:p>
            <a:r>
              <a:rPr lang="it-IT" dirty="0"/>
              <a:t>Permette di connettersi ad una vasta gamma di sorgenti dati (database, data </a:t>
            </a:r>
            <a:r>
              <a:rPr lang="it-IT" dirty="0" err="1"/>
              <a:t>warehouse</a:t>
            </a:r>
            <a:r>
              <a:rPr lang="it-IT" dirty="0"/>
              <a:t>, streaming </a:t>
            </a:r>
            <a:r>
              <a:rPr lang="it-IT" dirty="0" err="1"/>
              <a:t>realtime</a:t>
            </a:r>
            <a:r>
              <a:rPr lang="it-IT" dirty="0"/>
              <a:t>, etc.)</a:t>
            </a:r>
          </a:p>
          <a:p>
            <a:r>
              <a:rPr lang="it-IT" dirty="0"/>
              <a:t>Disponibile in versione </a:t>
            </a:r>
            <a:r>
              <a:rPr lang="it-IT" i="1" dirty="0"/>
              <a:t>free,</a:t>
            </a:r>
            <a:r>
              <a:rPr lang="it-IT" dirty="0"/>
              <a:t> sotto forma di web </a:t>
            </a:r>
            <a:r>
              <a:rPr lang="it-IT" dirty="0" err="1"/>
              <a:t>application</a:t>
            </a:r>
            <a:r>
              <a:rPr lang="it-IT" dirty="0"/>
              <a:t>, e </a:t>
            </a:r>
            <a:r>
              <a:rPr lang="it-IT" i="1" dirty="0"/>
              <a:t>pro,</a:t>
            </a:r>
            <a:r>
              <a:rPr lang="it-IT" dirty="0"/>
              <a:t> sotto forma di applicazione desktop, con funzionalità avanzate</a:t>
            </a:r>
          </a:p>
        </p:txBody>
      </p:sp>
      <p:pic>
        <p:nvPicPr>
          <p:cNvPr id="10244" name="Picture 4" descr="https://powerbicdn.azureedge.net/cvt-d6431fcc8bafcfb914f233b33206ee2aa0f89088a3dce2aac8f31d0f60cf390d/pictures/pages/powerbi-desktop-hero.gif?636324465340502560"/>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 y="3530461"/>
            <a:ext cx="9144000" cy="3360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7044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Architettura</a:t>
            </a:r>
          </a:p>
        </p:txBody>
      </p:sp>
      <p:sp>
        <p:nvSpPr>
          <p:cNvPr id="3" name="Segnaposto testo 2"/>
          <p:cNvSpPr>
            <a:spLocks noGrp="1"/>
          </p:cNvSpPr>
          <p:nvPr>
            <p:ph type="body" sz="quarter" idx="13"/>
          </p:nvPr>
        </p:nvSpPr>
        <p:spPr>
          <a:xfrm>
            <a:off x="2308860" y="2780928"/>
            <a:ext cx="6295588" cy="2376264"/>
          </a:xfrm>
        </p:spPr>
        <p:txBody>
          <a:bodyPr/>
          <a:lstStyle/>
          <a:p>
            <a:r>
              <a:rPr lang="it-IT" dirty="0"/>
              <a:t>L’</a:t>
            </a:r>
            <a:r>
              <a:rPr lang="it-IT" dirty="0" err="1"/>
              <a:t>Azure</a:t>
            </a:r>
            <a:r>
              <a:rPr lang="it-IT" dirty="0"/>
              <a:t> IoT </a:t>
            </a:r>
            <a:r>
              <a:rPr lang="it-IT" dirty="0" err="1"/>
              <a:t>hub</a:t>
            </a:r>
            <a:r>
              <a:rPr lang="it-IT" dirty="0"/>
              <a:t> non è in grado, da solo, di processare i dati ricevuti dai dispositivi</a:t>
            </a:r>
          </a:p>
          <a:p>
            <a:r>
              <a:rPr lang="it-IT" dirty="0"/>
              <a:t>Per far ciò, è necessario un servizio aggiuntivo; in questa demo useremo «</a:t>
            </a:r>
            <a:r>
              <a:rPr lang="it-IT" i="1" dirty="0"/>
              <a:t>Stream Analytics</a:t>
            </a:r>
            <a:r>
              <a:rPr lang="it-IT" dirty="0"/>
              <a:t>», un servizio a pagamento di </a:t>
            </a:r>
            <a:r>
              <a:rPr lang="it-IT" dirty="0" err="1"/>
              <a:t>Azure</a:t>
            </a:r>
            <a:r>
              <a:rPr lang="it-IT" dirty="0"/>
              <a:t> che consente di manipolare i dati passatagli ed esportarli. Nel nostro caso l’output di Stream Analytics è Power BI</a:t>
            </a:r>
          </a:p>
        </p:txBody>
      </p:sp>
      <p:pic>
        <p:nvPicPr>
          <p:cNvPr id="11266" name="Picture 2" descr="End-to-end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4762500"/>
            <a:ext cx="91440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6952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Creare uno «stream </a:t>
            </a:r>
            <a:r>
              <a:rPr lang="it-IT" dirty="0" err="1"/>
              <a:t>analytics</a:t>
            </a:r>
            <a:r>
              <a:rPr lang="it-IT" dirty="0"/>
              <a:t> job» </a:t>
            </a:r>
          </a:p>
        </p:txBody>
      </p:sp>
      <p:sp>
        <p:nvSpPr>
          <p:cNvPr id="3" name="Segnaposto testo 2"/>
          <p:cNvSpPr>
            <a:spLocks noGrp="1"/>
          </p:cNvSpPr>
          <p:nvPr>
            <p:ph type="body" sz="quarter" idx="13"/>
          </p:nvPr>
        </p:nvSpPr>
        <p:spPr>
          <a:xfrm>
            <a:off x="2987824" y="2780928"/>
            <a:ext cx="5935196" cy="1661532"/>
          </a:xfrm>
        </p:spPr>
        <p:txBody>
          <a:bodyPr/>
          <a:lstStyle/>
          <a:p>
            <a:r>
              <a:rPr lang="it-IT" dirty="0"/>
              <a:t>Innanzitutto è necessario creare un nuovo gruppo di consumo per </a:t>
            </a:r>
            <a:r>
              <a:rPr lang="it-IT" i="1" dirty="0"/>
              <a:t>pescare</a:t>
            </a:r>
            <a:r>
              <a:rPr lang="it-IT" dirty="0"/>
              <a:t> dati dall’IoT </a:t>
            </a:r>
            <a:r>
              <a:rPr lang="it-IT" dirty="0" err="1"/>
              <a:t>hub</a:t>
            </a:r>
            <a:r>
              <a:rPr lang="it-IT" dirty="0"/>
              <a:t>: </a:t>
            </a:r>
            <a:r>
              <a:rPr lang="it-IT" dirty="0" err="1"/>
              <a:t>Azure</a:t>
            </a:r>
            <a:r>
              <a:rPr lang="it-IT" dirty="0"/>
              <a:t> Portal &gt; IoT </a:t>
            </a:r>
            <a:r>
              <a:rPr lang="it-IT" dirty="0" err="1"/>
              <a:t>hub</a:t>
            </a:r>
            <a:r>
              <a:rPr lang="it-IT" dirty="0"/>
              <a:t> &gt; </a:t>
            </a:r>
            <a:r>
              <a:rPr lang="it-IT" dirty="0" err="1"/>
              <a:t>Endpoint</a:t>
            </a:r>
            <a:r>
              <a:rPr lang="it-IT" dirty="0"/>
              <a:t> &gt; </a:t>
            </a:r>
            <a:r>
              <a:rPr lang="it-IT" dirty="0" err="1"/>
              <a:t>Events</a:t>
            </a:r>
            <a:endParaRPr lang="it-IT" dirty="0"/>
          </a:p>
          <a:p>
            <a:r>
              <a:rPr lang="it-IT" dirty="0"/>
              <a:t>Nuovo stream </a:t>
            </a:r>
            <a:r>
              <a:rPr lang="it-IT" dirty="0" err="1"/>
              <a:t>analytics</a:t>
            </a:r>
            <a:r>
              <a:rPr lang="it-IT" dirty="0"/>
              <a:t> job: </a:t>
            </a:r>
            <a:r>
              <a:rPr lang="it-IT" dirty="0" err="1"/>
              <a:t>Azure</a:t>
            </a:r>
            <a:r>
              <a:rPr lang="it-IT" dirty="0"/>
              <a:t> Portal &gt; Nuovo &gt; Stream Analytics job &gt; crea</a:t>
            </a:r>
          </a:p>
        </p:txBody>
      </p:sp>
      <p:pic>
        <p:nvPicPr>
          <p:cNvPr id="13314" name="Picture 2" descr="https://azure.microsoft.com/svghandler/stream-analytics/?width=600&amp;height=3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6367" y="4826000"/>
            <a:ext cx="3180040" cy="1669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2263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Impostare i dati di input</a:t>
            </a:r>
          </a:p>
        </p:txBody>
      </p:sp>
      <p:sp>
        <p:nvSpPr>
          <p:cNvPr id="3" name="Segnaposto testo 2"/>
          <p:cNvSpPr>
            <a:spLocks noGrp="1"/>
          </p:cNvSpPr>
          <p:nvPr>
            <p:ph type="body" sz="quarter" idx="13"/>
          </p:nvPr>
        </p:nvSpPr>
        <p:spPr>
          <a:xfrm>
            <a:off x="2987824" y="2780928"/>
            <a:ext cx="5616624" cy="2728332"/>
          </a:xfrm>
        </p:spPr>
        <p:txBody>
          <a:bodyPr>
            <a:normAutofit/>
          </a:bodyPr>
          <a:lstStyle/>
          <a:p>
            <a:r>
              <a:rPr lang="it-IT" dirty="0" err="1"/>
              <a:t>Azure</a:t>
            </a:r>
            <a:r>
              <a:rPr lang="it-IT" dirty="0"/>
              <a:t> Portal &gt; stream </a:t>
            </a:r>
            <a:r>
              <a:rPr lang="it-IT" dirty="0" err="1"/>
              <a:t>analytics</a:t>
            </a:r>
            <a:r>
              <a:rPr lang="it-IT" dirty="0"/>
              <a:t> job &gt; Input &gt; Aggiungi</a:t>
            </a:r>
          </a:p>
          <a:p>
            <a:pPr lvl="1"/>
            <a:r>
              <a:rPr lang="it-IT" dirty="0"/>
              <a:t>alias</a:t>
            </a:r>
          </a:p>
          <a:p>
            <a:pPr lvl="1"/>
            <a:r>
              <a:rPr lang="it-IT" dirty="0"/>
              <a:t>tipo di origine: flusso dati</a:t>
            </a:r>
          </a:p>
          <a:p>
            <a:pPr lvl="1"/>
            <a:r>
              <a:rPr lang="it-IT" dirty="0"/>
              <a:t>origine: </a:t>
            </a:r>
            <a:r>
              <a:rPr lang="it-IT" dirty="0" err="1"/>
              <a:t>HuB</a:t>
            </a:r>
            <a:r>
              <a:rPr lang="it-IT" dirty="0"/>
              <a:t> IoT</a:t>
            </a:r>
          </a:p>
          <a:p>
            <a:pPr lvl="1"/>
            <a:r>
              <a:rPr lang="it-IT" dirty="0"/>
              <a:t>opzione di importazione: sottoscrizione corrente</a:t>
            </a:r>
          </a:p>
          <a:p>
            <a:pPr lvl="1"/>
            <a:r>
              <a:rPr lang="it-IT" dirty="0" err="1"/>
              <a:t>HuB</a:t>
            </a:r>
            <a:r>
              <a:rPr lang="it-IT" dirty="0"/>
              <a:t> IoT</a:t>
            </a:r>
          </a:p>
          <a:p>
            <a:pPr lvl="1"/>
            <a:r>
              <a:rPr lang="it-IT" dirty="0" err="1"/>
              <a:t>Endpoint</a:t>
            </a:r>
            <a:r>
              <a:rPr lang="it-IT" dirty="0"/>
              <a:t>: messaggistica</a:t>
            </a:r>
          </a:p>
          <a:p>
            <a:pPr lvl="1"/>
            <a:r>
              <a:rPr lang="it-IT" dirty="0"/>
              <a:t>Gruppo di consumer: vedi slide precedente</a:t>
            </a:r>
          </a:p>
          <a:p>
            <a:pPr lvl="1"/>
            <a:r>
              <a:rPr lang="it-IT" dirty="0"/>
              <a:t>Formato di serializzazione: JSON</a:t>
            </a:r>
          </a:p>
        </p:txBody>
      </p:sp>
      <p:pic>
        <p:nvPicPr>
          <p:cNvPr id="5" name="Elemento grafico 4" descr="Freccia: rotazione a sinistra"/>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90048" y="5638800"/>
            <a:ext cx="914400" cy="914400"/>
          </a:xfrm>
          <a:prstGeom prst="rect">
            <a:avLst/>
          </a:prstGeom>
        </p:spPr>
      </p:pic>
    </p:spTree>
    <p:extLst>
      <p:ext uri="{BB962C8B-B14F-4D97-AF65-F5344CB8AC3E}">
        <p14:creationId xmlns:p14="http://schemas.microsoft.com/office/powerpoint/2010/main" val="26271222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Impostare i dati di output</a:t>
            </a:r>
          </a:p>
        </p:txBody>
      </p:sp>
      <p:sp>
        <p:nvSpPr>
          <p:cNvPr id="3" name="Segnaposto testo 2"/>
          <p:cNvSpPr>
            <a:spLocks noGrp="1"/>
          </p:cNvSpPr>
          <p:nvPr>
            <p:ph type="body" sz="quarter" idx="13"/>
          </p:nvPr>
        </p:nvSpPr>
        <p:spPr>
          <a:xfrm>
            <a:off x="2987824" y="2780928"/>
            <a:ext cx="5616624" cy="1874892"/>
          </a:xfrm>
        </p:spPr>
        <p:txBody>
          <a:bodyPr>
            <a:normAutofit/>
          </a:bodyPr>
          <a:lstStyle/>
          <a:p>
            <a:r>
              <a:rPr lang="it-IT" dirty="0" err="1"/>
              <a:t>Azure</a:t>
            </a:r>
            <a:r>
              <a:rPr lang="it-IT" dirty="0"/>
              <a:t> Portal &gt; stream </a:t>
            </a:r>
            <a:r>
              <a:rPr lang="it-IT" dirty="0" err="1"/>
              <a:t>analytics</a:t>
            </a:r>
            <a:r>
              <a:rPr lang="it-IT" dirty="0"/>
              <a:t> job &gt; Output &gt; Aggiungi</a:t>
            </a:r>
          </a:p>
          <a:p>
            <a:pPr lvl="1"/>
            <a:r>
              <a:rPr lang="it-IT" dirty="0" err="1"/>
              <a:t>sink</a:t>
            </a:r>
            <a:r>
              <a:rPr lang="it-IT" dirty="0"/>
              <a:t>: </a:t>
            </a:r>
            <a:r>
              <a:rPr lang="it-IT" dirty="0" err="1"/>
              <a:t>powerbi</a:t>
            </a:r>
            <a:endParaRPr lang="it-IT" dirty="0"/>
          </a:p>
          <a:p>
            <a:pPr lvl="1"/>
            <a:endParaRPr lang="it-IT" dirty="0"/>
          </a:p>
          <a:p>
            <a:r>
              <a:rPr lang="it-IT" dirty="0"/>
              <a:t>E’ necessario autenticarsi con l’account associato a </a:t>
            </a:r>
            <a:r>
              <a:rPr lang="it-IT" dirty="0" err="1"/>
              <a:t>PowerBI</a:t>
            </a:r>
            <a:endParaRPr lang="it-IT" dirty="0"/>
          </a:p>
          <a:p>
            <a:endParaRPr lang="it-IT" dirty="0"/>
          </a:p>
          <a:p>
            <a:endParaRPr lang="it-IT" dirty="0"/>
          </a:p>
        </p:txBody>
      </p:sp>
      <p:pic>
        <p:nvPicPr>
          <p:cNvPr id="4" name="Elemento grafico 3" descr="Freccia: rotazione a sinistra"/>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7690048" y="5638800"/>
            <a:ext cx="914400" cy="914400"/>
          </a:xfrm>
          <a:prstGeom prst="rect">
            <a:avLst/>
          </a:prstGeom>
        </p:spPr>
      </p:pic>
    </p:spTree>
    <p:extLst>
      <p:ext uri="{BB962C8B-B14F-4D97-AF65-F5344CB8AC3E}">
        <p14:creationId xmlns:p14="http://schemas.microsoft.com/office/powerpoint/2010/main" val="2043202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ignite-iot.org/wp-content/uploads/2014/10/Metro-Graphic-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extLst>
            <a:ext uri="{909E8E84-426E-40DD-AFC4-6F175D3DCCD1}">
              <a14:hiddenFill xmlns:a14="http://schemas.microsoft.com/office/drawing/2010/main">
                <a:solidFill>
                  <a:srgbClr val="FFFFFF"/>
                </a:solidFill>
              </a14:hiddenFill>
            </a:ext>
          </a:extLst>
        </p:spPr>
      </p:pic>
      <p:sp>
        <p:nvSpPr>
          <p:cNvPr id="5" name="Rettangolo 4"/>
          <p:cNvSpPr/>
          <p:nvPr/>
        </p:nvSpPr>
        <p:spPr>
          <a:xfrm>
            <a:off x="373673" y="175736"/>
            <a:ext cx="8396654" cy="553998"/>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it-IT" sz="1500" dirty="0">
                <a:solidFill>
                  <a:schemeClr val="bg1"/>
                </a:solidFill>
                <a:latin typeface="Arial" panose="020B0604020202020204" pitchFamily="34" charset="0"/>
                <a:cs typeface="Arial" panose="020B0604020202020204" pitchFamily="34" charset="0"/>
              </a:rPr>
              <a:t>A oggi, secondo Gartner, gli oggetti connessi sono circa 5 miliardi e diventeranno 25 entro il 2020. Altre fonti stimano che i dispositivi connessi nel globo siano ormai tra gli 8 e i 10 miliardi.</a:t>
            </a:r>
          </a:p>
        </p:txBody>
      </p:sp>
    </p:spTree>
    <p:extLst>
      <p:ext uri="{BB962C8B-B14F-4D97-AF65-F5344CB8AC3E}">
        <p14:creationId xmlns:p14="http://schemas.microsoft.com/office/powerpoint/2010/main" val="797175254"/>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a:t>Configurare la </a:t>
            </a:r>
            <a:r>
              <a:rPr lang="it-IT" dirty="0" err="1"/>
              <a:t>query</a:t>
            </a:r>
            <a:r>
              <a:rPr lang="it-IT" dirty="0"/>
              <a:t> di elaborazione</a:t>
            </a:r>
          </a:p>
        </p:txBody>
      </p:sp>
      <p:sp>
        <p:nvSpPr>
          <p:cNvPr id="3" name="Segnaposto testo 2"/>
          <p:cNvSpPr>
            <a:spLocks noGrp="1"/>
          </p:cNvSpPr>
          <p:nvPr>
            <p:ph type="body" sz="quarter" idx="13"/>
          </p:nvPr>
        </p:nvSpPr>
        <p:spPr>
          <a:xfrm>
            <a:off x="2987824" y="2780928"/>
            <a:ext cx="5616624" cy="3276972"/>
          </a:xfrm>
        </p:spPr>
        <p:txBody>
          <a:bodyPr/>
          <a:lstStyle/>
          <a:p>
            <a:r>
              <a:rPr lang="it-IT" dirty="0" err="1"/>
              <a:t>Azure</a:t>
            </a:r>
            <a:r>
              <a:rPr lang="it-IT" dirty="0"/>
              <a:t> Portal &gt; stream </a:t>
            </a:r>
            <a:r>
              <a:rPr lang="it-IT" dirty="0" err="1"/>
              <a:t>analytics</a:t>
            </a:r>
            <a:r>
              <a:rPr lang="it-IT" dirty="0"/>
              <a:t> job &gt; Query &gt; Aggiungi</a:t>
            </a:r>
          </a:p>
          <a:p>
            <a:pPr lvl="1"/>
            <a:r>
              <a:rPr lang="it-IT" dirty="0"/>
              <a:t>input: input appena creato</a:t>
            </a:r>
          </a:p>
          <a:p>
            <a:pPr lvl="1"/>
            <a:r>
              <a:rPr lang="it-IT" dirty="0"/>
              <a:t>output: output appena creato</a:t>
            </a:r>
          </a:p>
          <a:p>
            <a:pPr lvl="1"/>
            <a:r>
              <a:rPr lang="it-IT" dirty="0" err="1"/>
              <a:t>query</a:t>
            </a:r>
            <a:r>
              <a:rPr lang="it-IT" dirty="0"/>
              <a:t>: SELECT * INTO [output] FROM [input]</a:t>
            </a:r>
          </a:p>
          <a:p>
            <a:pPr lvl="1"/>
            <a:endParaRPr lang="it-IT" dirty="0"/>
          </a:p>
          <a:p>
            <a:r>
              <a:rPr lang="it-IT" dirty="0"/>
              <a:t>Avviare il job: </a:t>
            </a:r>
            <a:r>
              <a:rPr lang="it-IT" dirty="0" err="1"/>
              <a:t>Azure</a:t>
            </a:r>
            <a:r>
              <a:rPr lang="it-IT" dirty="0"/>
              <a:t> Portal &gt; stream </a:t>
            </a:r>
            <a:r>
              <a:rPr lang="it-IT" dirty="0" err="1"/>
              <a:t>analytics</a:t>
            </a:r>
            <a:r>
              <a:rPr lang="it-IT" dirty="0"/>
              <a:t> job &gt; Panoramica &gt; Avvia</a:t>
            </a:r>
          </a:p>
          <a:p>
            <a:pPr lvl="1"/>
            <a:r>
              <a:rPr lang="it-IT" dirty="0"/>
              <a:t>il servizio è a pagamento e viene fatturato a ore: non dimenticarsi di arrestarlo al termine della demo</a:t>
            </a:r>
          </a:p>
          <a:p>
            <a:endParaRPr lang="it-IT" dirty="0"/>
          </a:p>
        </p:txBody>
      </p:sp>
      <p:pic>
        <p:nvPicPr>
          <p:cNvPr id="5" name="Elemento grafico 4" descr="Ingranaggi"/>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7690048" y="5638800"/>
            <a:ext cx="914400" cy="914400"/>
          </a:xfrm>
          <a:prstGeom prst="rect">
            <a:avLst/>
          </a:prstGeom>
        </p:spPr>
      </p:pic>
    </p:spTree>
    <p:extLst>
      <p:ext uri="{BB962C8B-B14F-4D97-AF65-F5344CB8AC3E}">
        <p14:creationId xmlns:p14="http://schemas.microsoft.com/office/powerpoint/2010/main" val="16008086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Sensore di luminosità</a:t>
            </a:r>
          </a:p>
        </p:txBody>
      </p:sp>
      <p:pic>
        <p:nvPicPr>
          <p:cNvPr id="7" name="Immagine 6"/>
          <p:cNvPicPr>
            <a:picLocks noChangeAspect="1"/>
          </p:cNvPicPr>
          <p:nvPr/>
        </p:nvPicPr>
        <p:blipFill rotWithShape="1">
          <a:blip r:embed="rId2">
            <a:extLst>
              <a:ext uri="{28A0092B-C50C-407E-A947-70E740481C1C}">
                <a14:useLocalDpi xmlns:a14="http://schemas.microsoft.com/office/drawing/2010/main" val="0"/>
              </a:ext>
            </a:extLst>
          </a:blip>
          <a:srcRect t="15302" r="17701"/>
          <a:stretch/>
        </p:blipFill>
        <p:spPr>
          <a:xfrm>
            <a:off x="2987824" y="3228204"/>
            <a:ext cx="3598545" cy="3088776"/>
          </a:xfrm>
          <a:prstGeom prst="rect">
            <a:avLst/>
          </a:prstGeom>
        </p:spPr>
      </p:pic>
    </p:spTree>
    <p:extLst>
      <p:ext uri="{BB962C8B-B14F-4D97-AF65-F5344CB8AC3E}">
        <p14:creationId xmlns:p14="http://schemas.microsoft.com/office/powerpoint/2010/main" val="10357982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Partitore di tensione</a:t>
            </a:r>
          </a:p>
        </p:txBody>
      </p:sp>
      <p:pic>
        <p:nvPicPr>
          <p:cNvPr id="12290" name="Picture 2" descr="http://www.ohmslawcalculator.com/static/img/voltage-divider-calculato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8371" y="2847579"/>
            <a:ext cx="3037490" cy="284456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Votage Divider Formula: Vout = Vs*R2/(R1+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480" y="5904314"/>
            <a:ext cx="1912620" cy="722545"/>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p:cNvPicPr>
            <a:picLocks noChangeAspect="1"/>
          </p:cNvPicPr>
          <p:nvPr/>
        </p:nvPicPr>
        <p:blipFill rotWithShape="1">
          <a:blip r:embed="rId4">
            <a:extLst>
              <a:ext uri="{28A0092B-C50C-407E-A947-70E740481C1C}">
                <a14:useLocalDpi xmlns:a14="http://schemas.microsoft.com/office/drawing/2010/main" val="0"/>
              </a:ext>
            </a:extLst>
          </a:blip>
          <a:srcRect l="9270" r="1191"/>
          <a:stretch/>
        </p:blipFill>
        <p:spPr>
          <a:xfrm>
            <a:off x="2186940" y="2878059"/>
            <a:ext cx="3491872" cy="2707401"/>
          </a:xfrm>
          <a:prstGeom prst="rect">
            <a:avLst/>
          </a:prstGeom>
        </p:spPr>
      </p:pic>
    </p:spTree>
    <p:extLst>
      <p:ext uri="{BB962C8B-B14F-4D97-AF65-F5344CB8AC3E}">
        <p14:creationId xmlns:p14="http://schemas.microsoft.com/office/powerpoint/2010/main" val="2988861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100" y="1544246"/>
            <a:ext cx="3152240" cy="2329310"/>
          </a:xfrm>
          <a:prstGeom prst="rect">
            <a:avLst/>
          </a:prstGeom>
        </p:spPr>
      </p:pic>
      <p:pic>
        <p:nvPicPr>
          <p:cNvPr id="7" name="Immagin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462" y="4114644"/>
            <a:ext cx="5944115" cy="3596952"/>
          </a:xfrm>
          <a:prstGeom prst="rect">
            <a:avLst/>
          </a:prstGeom>
        </p:spPr>
      </p:pic>
      <p:pic>
        <p:nvPicPr>
          <p:cNvPr id="4" name="Elemento grafico 3" descr="DNA"/>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92222" y="4123436"/>
            <a:ext cx="826476" cy="826476"/>
          </a:xfrm>
          <a:prstGeom prst="rect">
            <a:avLst/>
          </a:prstGeom>
        </p:spPr>
      </p:pic>
    </p:spTree>
    <p:extLst>
      <p:ext uri="{BB962C8B-B14F-4D97-AF65-F5344CB8AC3E}">
        <p14:creationId xmlns:p14="http://schemas.microsoft.com/office/powerpoint/2010/main" val="40324288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069080" y="2204864"/>
            <a:ext cx="4535368" cy="562074"/>
          </a:xfrm>
        </p:spPr>
        <p:txBody>
          <a:bodyPr/>
          <a:lstStyle/>
          <a:p>
            <a:r>
              <a:rPr lang="it-IT" dirty="0"/>
              <a:t>Creazione della </a:t>
            </a:r>
            <a:r>
              <a:rPr lang="it-IT" dirty="0" err="1"/>
              <a:t>dashboard</a:t>
            </a:r>
            <a:endParaRPr lang="it-IT" dirty="0"/>
          </a:p>
        </p:txBody>
      </p:sp>
      <p:sp>
        <p:nvSpPr>
          <p:cNvPr id="3" name="Segnaposto testo 2"/>
          <p:cNvSpPr>
            <a:spLocks noGrp="1"/>
          </p:cNvSpPr>
          <p:nvPr>
            <p:ph type="body" sz="quarter" idx="13"/>
          </p:nvPr>
        </p:nvSpPr>
        <p:spPr>
          <a:xfrm>
            <a:off x="4069080" y="2780928"/>
            <a:ext cx="4535368" cy="4023732"/>
          </a:xfrm>
        </p:spPr>
        <p:txBody>
          <a:bodyPr>
            <a:normAutofit/>
          </a:bodyPr>
          <a:lstStyle/>
          <a:p>
            <a:r>
              <a:rPr lang="it-IT" dirty="0"/>
              <a:t>Accesso a </a:t>
            </a:r>
            <a:r>
              <a:rPr lang="it-IT" dirty="0" err="1"/>
              <a:t>PowerBI</a:t>
            </a:r>
            <a:r>
              <a:rPr lang="it-IT" dirty="0"/>
              <a:t>: </a:t>
            </a:r>
            <a:r>
              <a:rPr lang="it-IT" dirty="0">
                <a:hlinkClick r:id="rId2"/>
              </a:rPr>
              <a:t>https://powerbi.microsoft.com/</a:t>
            </a:r>
            <a:endParaRPr lang="it-IT" dirty="0"/>
          </a:p>
          <a:p>
            <a:r>
              <a:rPr lang="it-IT" dirty="0"/>
              <a:t>Aggiunta di uno streaming dataset</a:t>
            </a:r>
          </a:p>
          <a:p>
            <a:r>
              <a:rPr lang="it-IT" dirty="0"/>
              <a:t>Impostare i tipi di dato per le variabili</a:t>
            </a:r>
          </a:p>
          <a:p>
            <a:r>
              <a:rPr lang="it-IT" dirty="0"/>
              <a:t>Creare un nuovo report</a:t>
            </a:r>
          </a:p>
          <a:p>
            <a:r>
              <a:rPr lang="it-IT" dirty="0"/>
              <a:t>Aggiungere un grafico di tipo «linee»</a:t>
            </a:r>
          </a:p>
          <a:p>
            <a:r>
              <a:rPr lang="it-IT" dirty="0"/>
              <a:t>Aggiungere il campo «</a:t>
            </a:r>
            <a:r>
              <a:rPr lang="it-IT" dirty="0" err="1"/>
              <a:t>EventEnqueuedUtcTime</a:t>
            </a:r>
            <a:r>
              <a:rPr lang="it-IT" dirty="0"/>
              <a:t>» alla lista degli </a:t>
            </a:r>
            <a:r>
              <a:rPr lang="it-IT" i="1" dirty="0"/>
              <a:t>assi</a:t>
            </a:r>
          </a:p>
          <a:p>
            <a:r>
              <a:rPr lang="it-IT" dirty="0"/>
              <a:t>Aggiungere il campo «luce» alla lista dei valori</a:t>
            </a:r>
          </a:p>
        </p:txBody>
      </p:sp>
      <p:pic>
        <p:nvPicPr>
          <p:cNvPr id="4" name="Elemento grafico 3" descr="Tendenza in salita"/>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7840" y="4792794"/>
            <a:ext cx="2179320" cy="2179320"/>
          </a:xfrm>
          <a:prstGeom prst="rect">
            <a:avLst/>
          </a:prstGeom>
        </p:spPr>
      </p:pic>
    </p:spTree>
    <p:extLst>
      <p:ext uri="{BB962C8B-B14F-4D97-AF65-F5344CB8AC3E}">
        <p14:creationId xmlns:p14="http://schemas.microsoft.com/office/powerpoint/2010/main" val="9639193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987824" y="2204864"/>
            <a:ext cx="5616624" cy="722974"/>
          </a:xfrm>
        </p:spPr>
        <p:txBody>
          <a:bodyPr>
            <a:normAutofit fontScale="90000"/>
          </a:bodyPr>
          <a:lstStyle/>
          <a:p>
            <a:r>
              <a:rPr lang="it-IT" dirty="0"/>
              <a:t>Approfondimento: Internet of </a:t>
            </a:r>
            <a:r>
              <a:rPr lang="it-IT" dirty="0" err="1"/>
              <a:t>Things</a:t>
            </a:r>
            <a:r>
              <a:rPr lang="it-IT" dirty="0"/>
              <a:t> per le compagnie assicurative </a:t>
            </a:r>
          </a:p>
        </p:txBody>
      </p:sp>
      <p:sp>
        <p:nvSpPr>
          <p:cNvPr id="3" name="Segnaposto testo 2"/>
          <p:cNvSpPr>
            <a:spLocks noGrp="1"/>
          </p:cNvSpPr>
          <p:nvPr>
            <p:ph type="body" sz="quarter" idx="13"/>
          </p:nvPr>
        </p:nvSpPr>
        <p:spPr>
          <a:xfrm>
            <a:off x="2987824" y="2927838"/>
            <a:ext cx="5616624" cy="2376264"/>
          </a:xfrm>
        </p:spPr>
        <p:txBody>
          <a:bodyPr/>
          <a:lstStyle/>
          <a:p>
            <a:endParaRPr lang="it-IT" dirty="0"/>
          </a:p>
          <a:p>
            <a:r>
              <a:rPr lang="it-IT" dirty="0"/>
              <a:t>fonte: </a:t>
            </a:r>
            <a:r>
              <a:rPr lang="en-US" b="0" dirty="0">
                <a:hlinkClick r:id="rId2"/>
              </a:rPr>
              <a:t>World Insurance Report 2016</a:t>
            </a:r>
            <a:endParaRPr lang="en-US" b="0" dirty="0"/>
          </a:p>
          <a:p>
            <a:r>
              <a:rPr lang="en-US" dirty="0"/>
              <a:t>183 </a:t>
            </a:r>
            <a:r>
              <a:rPr lang="en-US" dirty="0" err="1"/>
              <a:t>interviste</a:t>
            </a:r>
            <a:endParaRPr lang="en-US" dirty="0"/>
          </a:p>
          <a:p>
            <a:r>
              <a:rPr lang="en-US" dirty="0" err="1"/>
              <a:t>più</a:t>
            </a:r>
            <a:r>
              <a:rPr lang="en-US" dirty="0"/>
              <a:t> di 100 </a:t>
            </a:r>
            <a:r>
              <a:rPr lang="it-IT" dirty="0"/>
              <a:t>compagnie</a:t>
            </a:r>
            <a:r>
              <a:rPr lang="en-US" dirty="0"/>
              <a:t> </a:t>
            </a:r>
            <a:r>
              <a:rPr lang="en-US" dirty="0" err="1"/>
              <a:t>assicurative</a:t>
            </a:r>
            <a:endParaRPr lang="it-IT" dirty="0"/>
          </a:p>
        </p:txBody>
      </p:sp>
      <p:pic>
        <p:nvPicPr>
          <p:cNvPr id="5" name="Elemento grafico 4" descr="Monet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3583" y="5013954"/>
            <a:ext cx="1732085" cy="1732085"/>
          </a:xfrm>
          <a:prstGeom prst="rect">
            <a:avLst/>
          </a:prstGeom>
        </p:spPr>
      </p:pic>
    </p:spTree>
    <p:extLst>
      <p:ext uri="{BB962C8B-B14F-4D97-AF65-F5344CB8AC3E}">
        <p14:creationId xmlns:p14="http://schemas.microsoft.com/office/powerpoint/2010/main" val="3939899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987824" y="2204864"/>
            <a:ext cx="5616624" cy="722974"/>
          </a:xfrm>
        </p:spPr>
        <p:txBody>
          <a:bodyPr>
            <a:normAutofit fontScale="90000"/>
          </a:bodyPr>
          <a:lstStyle/>
          <a:p>
            <a:r>
              <a:rPr lang="it-IT" dirty="0"/>
              <a:t>Approfondimento: Internet of </a:t>
            </a:r>
            <a:r>
              <a:rPr lang="it-IT" dirty="0" err="1"/>
              <a:t>Things</a:t>
            </a:r>
            <a:r>
              <a:rPr lang="it-IT" dirty="0"/>
              <a:t> per le compagnie assicurative </a:t>
            </a:r>
          </a:p>
        </p:txBody>
      </p:sp>
      <p:sp>
        <p:nvSpPr>
          <p:cNvPr id="3" name="Segnaposto testo 2"/>
          <p:cNvSpPr>
            <a:spLocks noGrp="1"/>
          </p:cNvSpPr>
          <p:nvPr>
            <p:ph type="body" sz="quarter" idx="13"/>
          </p:nvPr>
        </p:nvSpPr>
        <p:spPr>
          <a:xfrm>
            <a:off x="2987824" y="3068513"/>
            <a:ext cx="5616624" cy="2971801"/>
          </a:xfrm>
        </p:spPr>
        <p:txBody>
          <a:bodyPr>
            <a:normAutofit/>
          </a:bodyPr>
          <a:lstStyle/>
          <a:p>
            <a:pPr algn="just"/>
            <a:r>
              <a:rPr lang="it-IT" dirty="0"/>
              <a:t>si stimano tassi di crescita a doppia cifra per il mercato IoT</a:t>
            </a:r>
          </a:p>
          <a:p>
            <a:pPr lvl="1" algn="just"/>
            <a:r>
              <a:rPr lang="it-IT" dirty="0"/>
              <a:t>nel 2020 i dispositivi connessi supereranno i 20 miliardi di unità, con un aumento del valore del 35% rispetto al 2016</a:t>
            </a:r>
          </a:p>
          <a:p>
            <a:pPr lvl="1" algn="just"/>
            <a:endParaRPr lang="it-IT" dirty="0"/>
          </a:p>
          <a:p>
            <a:pPr algn="just"/>
            <a:r>
              <a:rPr lang="it-IT" dirty="0"/>
              <a:t>Michelin propone «gomme in abbonamento» tramite sensori posizionati all’interno degli pneumatici, in grado di misurare chilometri o atterraggi</a:t>
            </a:r>
          </a:p>
        </p:txBody>
      </p:sp>
      <p:pic>
        <p:nvPicPr>
          <p:cNvPr id="6" name="Elemento grafico 5" descr="Aeroplano"/>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16224" y="5266592"/>
            <a:ext cx="914400" cy="914400"/>
          </a:xfrm>
          <a:prstGeom prst="rect">
            <a:avLst/>
          </a:prstGeom>
        </p:spPr>
      </p:pic>
      <p:pic>
        <p:nvPicPr>
          <p:cNvPr id="8" name="Elemento grafico 7" descr="Auto"/>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0624" y="5846881"/>
            <a:ext cx="914400" cy="914400"/>
          </a:xfrm>
          <a:prstGeom prst="rect">
            <a:avLst/>
          </a:prstGeom>
        </p:spPr>
      </p:pic>
    </p:spTree>
    <p:extLst>
      <p:ext uri="{BB962C8B-B14F-4D97-AF65-F5344CB8AC3E}">
        <p14:creationId xmlns:p14="http://schemas.microsoft.com/office/powerpoint/2010/main" val="29473184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987824" y="2204864"/>
            <a:ext cx="5616624" cy="722974"/>
          </a:xfrm>
        </p:spPr>
        <p:txBody>
          <a:bodyPr>
            <a:normAutofit fontScale="90000"/>
          </a:bodyPr>
          <a:lstStyle/>
          <a:p>
            <a:r>
              <a:rPr lang="it-IT" dirty="0"/>
              <a:t>Approfondimento: Internet of </a:t>
            </a:r>
            <a:r>
              <a:rPr lang="it-IT" dirty="0" err="1"/>
              <a:t>Things</a:t>
            </a:r>
            <a:r>
              <a:rPr lang="it-IT" dirty="0"/>
              <a:t> per le compagnie assicurative </a:t>
            </a:r>
          </a:p>
        </p:txBody>
      </p:sp>
      <p:sp>
        <p:nvSpPr>
          <p:cNvPr id="3" name="Segnaposto testo 2"/>
          <p:cNvSpPr>
            <a:spLocks noGrp="1"/>
          </p:cNvSpPr>
          <p:nvPr>
            <p:ph type="body" sz="quarter" idx="13"/>
          </p:nvPr>
        </p:nvSpPr>
        <p:spPr>
          <a:xfrm>
            <a:off x="2987824" y="3121267"/>
            <a:ext cx="5153853" cy="1960687"/>
          </a:xfrm>
        </p:spPr>
        <p:txBody>
          <a:bodyPr/>
          <a:lstStyle/>
          <a:p>
            <a:pPr marL="0" indent="0" algn="just">
              <a:buNone/>
            </a:pPr>
            <a:r>
              <a:rPr lang="it-IT" dirty="0"/>
              <a:t>l’IoT è posizionato al settimo posto tra gli elementi disruptive sul business delle società assicurative ed al primo posto compaiono i Big Data-Analytics, che sono riconosciuti come elemento abilitante per creare valore dalla crescita di oggetti connessi</a:t>
            </a:r>
          </a:p>
        </p:txBody>
      </p:sp>
      <p:pic>
        <p:nvPicPr>
          <p:cNvPr id="5" name="Elemento grafico 4" descr="Grafico a barr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69776" y="5081954"/>
            <a:ext cx="1521070" cy="1521070"/>
          </a:xfrm>
          <a:prstGeom prst="rect">
            <a:avLst/>
          </a:prstGeom>
        </p:spPr>
      </p:pic>
    </p:spTree>
    <p:extLst>
      <p:ext uri="{BB962C8B-B14F-4D97-AF65-F5344CB8AC3E}">
        <p14:creationId xmlns:p14="http://schemas.microsoft.com/office/powerpoint/2010/main" val="1105956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987824" y="2204864"/>
            <a:ext cx="5616624" cy="722974"/>
          </a:xfrm>
        </p:spPr>
        <p:txBody>
          <a:bodyPr>
            <a:normAutofit fontScale="90000"/>
          </a:bodyPr>
          <a:lstStyle/>
          <a:p>
            <a:r>
              <a:rPr lang="it-IT" dirty="0"/>
              <a:t>Approfondimento: Internet of </a:t>
            </a:r>
            <a:r>
              <a:rPr lang="it-IT" dirty="0" err="1"/>
              <a:t>Things</a:t>
            </a:r>
            <a:r>
              <a:rPr lang="it-IT" dirty="0"/>
              <a:t> per le compagnie assicurative </a:t>
            </a:r>
          </a:p>
        </p:txBody>
      </p:sp>
      <p:sp>
        <p:nvSpPr>
          <p:cNvPr id="3" name="Segnaposto testo 2"/>
          <p:cNvSpPr>
            <a:spLocks noGrp="1"/>
          </p:cNvSpPr>
          <p:nvPr>
            <p:ph type="body" sz="quarter" idx="13"/>
          </p:nvPr>
        </p:nvSpPr>
        <p:spPr>
          <a:xfrm>
            <a:off x="2987824" y="2927838"/>
            <a:ext cx="5616624" cy="2470639"/>
          </a:xfrm>
        </p:spPr>
        <p:txBody>
          <a:bodyPr>
            <a:normAutofit/>
          </a:bodyPr>
          <a:lstStyle/>
          <a:p>
            <a:pPr marL="0" indent="0" algn="just">
              <a:buNone/>
            </a:pPr>
            <a:r>
              <a:rPr lang="it-IT" dirty="0"/>
              <a:t>La compagnia assicurativa statunitense </a:t>
            </a:r>
            <a:r>
              <a:rPr lang="it-IT" i="1" dirty="0"/>
              <a:t>Oscar </a:t>
            </a:r>
            <a:r>
              <a:rPr lang="it-IT" i="1" dirty="0" err="1"/>
              <a:t>Health</a:t>
            </a:r>
            <a:r>
              <a:rPr lang="it-IT" i="1" dirty="0"/>
              <a:t>, </a:t>
            </a:r>
            <a:r>
              <a:rPr lang="it-IT" dirty="0"/>
              <a:t>specializzata in assicurazioni sanitarie, ha stretto un accordo con il produttore di device per il fitness </a:t>
            </a:r>
            <a:r>
              <a:rPr lang="it-IT" i="1" dirty="0" err="1"/>
              <a:t>Misfit</a:t>
            </a:r>
            <a:r>
              <a:rPr lang="it-IT" dirty="0"/>
              <a:t> ed offre sconti ai clienti che compiono un prefissato numero di passi. I progressi vengono monitorati tramite una app che permette di aumentare la frequenza di contatto tra cliente e compagnia</a:t>
            </a:r>
          </a:p>
        </p:txBody>
      </p:sp>
      <p:pic>
        <p:nvPicPr>
          <p:cNvPr id="5" name="Elemento grafico 4" descr="Camminar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2531" y="5460554"/>
            <a:ext cx="1195754" cy="1195754"/>
          </a:xfrm>
          <a:prstGeom prst="rect">
            <a:avLst/>
          </a:prstGeom>
        </p:spPr>
      </p:pic>
      <p:pic>
        <p:nvPicPr>
          <p:cNvPr id="7" name="Elemento grafico 6" descr="Stetoscopio"/>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6136" y="5601231"/>
            <a:ext cx="914400" cy="914400"/>
          </a:xfrm>
          <a:prstGeom prst="rect">
            <a:avLst/>
          </a:prstGeom>
        </p:spPr>
      </p:pic>
    </p:spTree>
    <p:extLst>
      <p:ext uri="{BB962C8B-B14F-4D97-AF65-F5344CB8AC3E}">
        <p14:creationId xmlns:p14="http://schemas.microsoft.com/office/powerpoint/2010/main" val="38898567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987824" y="2204864"/>
            <a:ext cx="5616624" cy="722974"/>
          </a:xfrm>
        </p:spPr>
        <p:txBody>
          <a:bodyPr>
            <a:normAutofit fontScale="90000"/>
          </a:bodyPr>
          <a:lstStyle/>
          <a:p>
            <a:r>
              <a:rPr lang="it-IT" dirty="0"/>
              <a:t>Approfondimento: Internet of </a:t>
            </a:r>
            <a:r>
              <a:rPr lang="it-IT" dirty="0" err="1"/>
              <a:t>Things</a:t>
            </a:r>
            <a:r>
              <a:rPr lang="it-IT" dirty="0"/>
              <a:t> per le compagnie assicurative </a:t>
            </a:r>
          </a:p>
        </p:txBody>
      </p:sp>
      <p:sp>
        <p:nvSpPr>
          <p:cNvPr id="3" name="Segnaposto testo 2"/>
          <p:cNvSpPr>
            <a:spLocks noGrp="1"/>
          </p:cNvSpPr>
          <p:nvPr>
            <p:ph type="body" sz="quarter" idx="13"/>
          </p:nvPr>
        </p:nvSpPr>
        <p:spPr>
          <a:xfrm>
            <a:off x="2987824" y="2927838"/>
            <a:ext cx="5616624" cy="3859824"/>
          </a:xfrm>
        </p:spPr>
        <p:txBody>
          <a:bodyPr/>
          <a:lstStyle/>
          <a:p>
            <a:pPr marL="0" indent="0">
              <a:buNone/>
            </a:pPr>
            <a:r>
              <a:rPr lang="it-IT" dirty="0"/>
              <a:t>Compagnie assicurative italiane che offrono soluzioni IoT ai propri clienti:</a:t>
            </a:r>
          </a:p>
          <a:p>
            <a:r>
              <a:rPr lang="it-IT" dirty="0"/>
              <a:t>65% per prodotti legati all’automobile</a:t>
            </a:r>
          </a:p>
          <a:p>
            <a:pPr lvl="1"/>
            <a:r>
              <a:rPr lang="it-IT" dirty="0"/>
              <a:t>scatole nere</a:t>
            </a:r>
          </a:p>
          <a:p>
            <a:pPr lvl="1"/>
            <a:r>
              <a:rPr lang="it-IT" dirty="0"/>
              <a:t>antifurti</a:t>
            </a:r>
          </a:p>
          <a:p>
            <a:pPr lvl="1"/>
            <a:r>
              <a:rPr lang="it-IT" dirty="0"/>
              <a:t>segnalazione incidenti</a:t>
            </a:r>
          </a:p>
          <a:p>
            <a:r>
              <a:rPr lang="it-IT" dirty="0"/>
              <a:t>16% per prodotti legati alla casa</a:t>
            </a:r>
          </a:p>
          <a:p>
            <a:pPr lvl="1"/>
            <a:r>
              <a:rPr lang="it-IT" dirty="0"/>
              <a:t>antifurti</a:t>
            </a:r>
          </a:p>
          <a:p>
            <a:pPr lvl="1"/>
            <a:r>
              <a:rPr lang="it-IT" dirty="0"/>
              <a:t>rilevazione incendi</a:t>
            </a:r>
          </a:p>
          <a:p>
            <a:pPr lvl="1"/>
            <a:r>
              <a:rPr lang="it-IT" dirty="0"/>
              <a:t>rilevazione guasti</a:t>
            </a:r>
          </a:p>
          <a:p>
            <a:r>
              <a:rPr lang="it-IT" dirty="0"/>
              <a:t>12% per prodotti legati alla persona</a:t>
            </a:r>
          </a:p>
          <a:p>
            <a:pPr lvl="1"/>
            <a:r>
              <a:rPr lang="it-IT" dirty="0"/>
              <a:t>wearable per il fitness</a:t>
            </a:r>
          </a:p>
          <a:p>
            <a:pPr lvl="1"/>
            <a:r>
              <a:rPr lang="it-IT" dirty="0"/>
              <a:t>dispositivi medici connessi</a:t>
            </a:r>
          </a:p>
        </p:txBody>
      </p:sp>
      <p:pic>
        <p:nvPicPr>
          <p:cNvPr id="5" name="Elemento grafico 4" descr="Grafico a torta"/>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8847" y="5398478"/>
            <a:ext cx="1389184" cy="1389184"/>
          </a:xfrm>
          <a:prstGeom prst="rect">
            <a:avLst/>
          </a:prstGeom>
        </p:spPr>
      </p:pic>
    </p:spTree>
    <p:extLst>
      <p:ext uri="{BB962C8B-B14F-4D97-AF65-F5344CB8AC3E}">
        <p14:creationId xmlns:p14="http://schemas.microsoft.com/office/powerpoint/2010/main" val="4226567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Per l’ambiente</a:t>
            </a:r>
          </a:p>
        </p:txBody>
      </p:sp>
      <p:sp>
        <p:nvSpPr>
          <p:cNvPr id="3" name="Segnaposto testo 2"/>
          <p:cNvSpPr>
            <a:spLocks noGrp="1"/>
          </p:cNvSpPr>
          <p:nvPr>
            <p:ph type="body" sz="quarter" idx="13"/>
          </p:nvPr>
        </p:nvSpPr>
        <p:spPr/>
        <p:txBody>
          <a:bodyPr/>
          <a:lstStyle/>
          <a:p>
            <a:r>
              <a:rPr lang="it-IT" b="0" dirty="0"/>
              <a:t>Secondo </a:t>
            </a:r>
            <a:r>
              <a:rPr lang="it-IT" dirty="0"/>
              <a:t>Will Frank</a:t>
            </a:r>
            <a:r>
              <a:rPr lang="it-IT" b="0" dirty="0"/>
              <a:t>, fondatore di </a:t>
            </a:r>
            <a:r>
              <a:rPr lang="it-IT" b="0" dirty="0" err="1"/>
              <a:t>Ubiquisys</a:t>
            </a:r>
            <a:r>
              <a:rPr lang="it-IT" b="0" dirty="0"/>
              <a:t> (una delle prime aziende ad entrare nel business dell’IoT  oggi di proprietà di Cisco), gli oggetti connessi permetteranno di ottimizzare in tempo reale processi produttivi e attività economiche riducendo in maniera sensibile l’inquinamento e il consumo di risorse.</a:t>
            </a:r>
            <a:endParaRPr lang="it-IT" dirty="0"/>
          </a:p>
        </p:txBody>
      </p:sp>
      <p:pic>
        <p:nvPicPr>
          <p:cNvPr id="5" name="Elemento grafico 4" descr="Albero a foglie caduch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60122" y="4851406"/>
            <a:ext cx="1266093" cy="1266093"/>
          </a:xfrm>
          <a:prstGeom prst="rect">
            <a:avLst/>
          </a:prstGeom>
        </p:spPr>
      </p:pic>
      <p:pic>
        <p:nvPicPr>
          <p:cNvPr id="7" name="Elemento grafico 6" descr="Montagn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35999" y="5157192"/>
            <a:ext cx="1429531" cy="1429531"/>
          </a:xfrm>
          <a:prstGeom prst="rect">
            <a:avLst/>
          </a:prstGeom>
        </p:spPr>
      </p:pic>
    </p:spTree>
    <p:extLst>
      <p:ext uri="{BB962C8B-B14F-4D97-AF65-F5344CB8AC3E}">
        <p14:creationId xmlns:p14="http://schemas.microsoft.com/office/powerpoint/2010/main" val="33870460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987824" y="2204864"/>
            <a:ext cx="5616624" cy="722974"/>
          </a:xfrm>
        </p:spPr>
        <p:txBody>
          <a:bodyPr>
            <a:normAutofit fontScale="90000"/>
          </a:bodyPr>
          <a:lstStyle/>
          <a:p>
            <a:r>
              <a:rPr lang="it-IT" dirty="0"/>
              <a:t>Approfondimento: Internet of </a:t>
            </a:r>
            <a:r>
              <a:rPr lang="it-IT" dirty="0" err="1"/>
              <a:t>Things</a:t>
            </a:r>
            <a:r>
              <a:rPr lang="it-IT" dirty="0"/>
              <a:t> per le compagnie assicurative </a:t>
            </a:r>
          </a:p>
        </p:txBody>
      </p:sp>
      <p:sp>
        <p:nvSpPr>
          <p:cNvPr id="3" name="Segnaposto testo 2"/>
          <p:cNvSpPr>
            <a:spLocks noGrp="1"/>
          </p:cNvSpPr>
          <p:nvPr>
            <p:ph type="body" sz="quarter" idx="13"/>
          </p:nvPr>
        </p:nvSpPr>
        <p:spPr>
          <a:xfrm>
            <a:off x="2987824" y="2927838"/>
            <a:ext cx="5616624" cy="3209194"/>
          </a:xfrm>
        </p:spPr>
        <p:txBody>
          <a:bodyPr>
            <a:normAutofit/>
          </a:bodyPr>
          <a:lstStyle/>
          <a:p>
            <a:pPr marL="0" indent="0">
              <a:buNone/>
            </a:pPr>
            <a:r>
              <a:rPr lang="it-IT" dirty="0"/>
              <a:t>Tre diversi archetipi di servizio:</a:t>
            </a:r>
          </a:p>
          <a:p>
            <a:r>
              <a:rPr lang="it-IT" dirty="0"/>
              <a:t>Fabbrica prodotto</a:t>
            </a:r>
          </a:p>
          <a:p>
            <a:pPr lvl="1"/>
            <a:r>
              <a:rPr lang="it-IT" dirty="0"/>
              <a:t>la compagnia eroga la componente assicurativa</a:t>
            </a:r>
          </a:p>
          <a:p>
            <a:pPr lvl="1"/>
            <a:r>
              <a:rPr lang="it-IT" dirty="0"/>
              <a:t>aziende terze realizzano e commercializzano la componente legata ad un dispositivo connesso</a:t>
            </a:r>
          </a:p>
          <a:p>
            <a:r>
              <a:rPr lang="it-IT" dirty="0"/>
              <a:t>Partnership</a:t>
            </a:r>
          </a:p>
          <a:p>
            <a:pPr lvl="1"/>
            <a:r>
              <a:rPr lang="it-IT" dirty="0"/>
              <a:t>la compagnia collabora con aziende di altri settori per realizzare la soluzione IoT</a:t>
            </a:r>
          </a:p>
          <a:p>
            <a:r>
              <a:rPr lang="it-IT" dirty="0"/>
              <a:t>Full Linear</a:t>
            </a:r>
          </a:p>
          <a:p>
            <a:pPr lvl="1"/>
            <a:r>
              <a:rPr lang="it-IT" dirty="0"/>
              <a:t>tutte le fasi di progettazione, realizzazione e distribuzione siano governate e gestite per intero dalla compagnia</a:t>
            </a:r>
          </a:p>
        </p:txBody>
      </p:sp>
      <p:pic>
        <p:nvPicPr>
          <p:cNvPr id="5" name="Elemento grafico 4" descr="Stretta di mano"/>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89182" y="5424853"/>
            <a:ext cx="1397977" cy="1397977"/>
          </a:xfrm>
          <a:prstGeom prst="rect">
            <a:avLst/>
          </a:prstGeom>
        </p:spPr>
      </p:pic>
    </p:spTree>
    <p:extLst>
      <p:ext uri="{BB962C8B-B14F-4D97-AF65-F5344CB8AC3E}">
        <p14:creationId xmlns:p14="http://schemas.microsoft.com/office/powerpoint/2010/main" val="38387825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987824" y="2204864"/>
            <a:ext cx="5616624" cy="722974"/>
          </a:xfrm>
        </p:spPr>
        <p:txBody>
          <a:bodyPr>
            <a:normAutofit fontScale="90000"/>
          </a:bodyPr>
          <a:lstStyle/>
          <a:p>
            <a:r>
              <a:rPr lang="it-IT" dirty="0"/>
              <a:t>Approfondimento: Internet of </a:t>
            </a:r>
            <a:r>
              <a:rPr lang="it-IT" dirty="0" err="1"/>
              <a:t>Things</a:t>
            </a:r>
            <a:r>
              <a:rPr lang="it-IT" dirty="0"/>
              <a:t> per le compagnie assicurative </a:t>
            </a:r>
          </a:p>
        </p:txBody>
      </p:sp>
      <p:sp>
        <p:nvSpPr>
          <p:cNvPr id="3" name="Segnaposto testo 2"/>
          <p:cNvSpPr>
            <a:spLocks noGrp="1"/>
          </p:cNvSpPr>
          <p:nvPr>
            <p:ph type="body" sz="quarter" idx="13"/>
          </p:nvPr>
        </p:nvSpPr>
        <p:spPr>
          <a:xfrm>
            <a:off x="2987824" y="2927838"/>
            <a:ext cx="5734145" cy="3411416"/>
          </a:xfrm>
        </p:spPr>
        <p:txBody>
          <a:bodyPr/>
          <a:lstStyle/>
          <a:p>
            <a:pPr marL="0" indent="0" algn="just">
              <a:buNone/>
            </a:pPr>
            <a:r>
              <a:rPr lang="it-IT" dirty="0"/>
              <a:t>La maggior parte delle compagnie italiane adotta un approccio «Fabbrica prodotto» o «Partnership»</a:t>
            </a:r>
          </a:p>
          <a:p>
            <a:pPr marL="0" indent="0" algn="just">
              <a:buNone/>
            </a:pPr>
            <a:endParaRPr lang="it-IT" dirty="0"/>
          </a:p>
          <a:p>
            <a:pPr algn="just"/>
            <a:r>
              <a:rPr lang="it-IT" dirty="0"/>
              <a:t>Fabbrica prodotto: 55%</a:t>
            </a:r>
          </a:p>
          <a:p>
            <a:pPr algn="just"/>
            <a:r>
              <a:rPr lang="it-IT" dirty="0"/>
              <a:t>Partnership: 27%</a:t>
            </a:r>
          </a:p>
          <a:p>
            <a:pPr algn="just"/>
            <a:r>
              <a:rPr lang="it-IT" dirty="0"/>
              <a:t>Full Linear: 18%</a:t>
            </a:r>
          </a:p>
          <a:p>
            <a:pPr algn="just"/>
            <a:endParaRPr lang="it-IT" dirty="0"/>
          </a:p>
          <a:p>
            <a:pPr marL="0" indent="0" algn="just">
              <a:buNone/>
            </a:pPr>
            <a:r>
              <a:rPr lang="it-IT" dirty="0"/>
              <a:t>E’ necessario un maggior coinvolgimento per garantire una </a:t>
            </a:r>
            <a:r>
              <a:rPr lang="it-IT" i="1" dirty="0" err="1"/>
              <a:t>customer</a:t>
            </a:r>
            <a:r>
              <a:rPr lang="it-IT" i="1" dirty="0"/>
              <a:t> </a:t>
            </a:r>
            <a:r>
              <a:rPr lang="it-IT" i="1" dirty="0" err="1"/>
              <a:t>experience</a:t>
            </a:r>
            <a:r>
              <a:rPr lang="it-IT" dirty="0"/>
              <a:t> di qualità ai propri clienti</a:t>
            </a:r>
          </a:p>
        </p:txBody>
      </p:sp>
      <p:pic>
        <p:nvPicPr>
          <p:cNvPr id="5" name="Elemento grafico 4" descr="Faccia sorridente senza riempimento"/>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4669" y="5882054"/>
            <a:ext cx="914400" cy="914400"/>
          </a:xfrm>
          <a:prstGeom prst="rect">
            <a:avLst/>
          </a:prstGeom>
        </p:spPr>
      </p:pic>
    </p:spTree>
    <p:extLst>
      <p:ext uri="{BB962C8B-B14F-4D97-AF65-F5344CB8AC3E}">
        <p14:creationId xmlns:p14="http://schemas.microsoft.com/office/powerpoint/2010/main" val="30811564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987824" y="2204864"/>
            <a:ext cx="5616624" cy="722974"/>
          </a:xfrm>
        </p:spPr>
        <p:txBody>
          <a:bodyPr>
            <a:normAutofit fontScale="90000"/>
          </a:bodyPr>
          <a:lstStyle/>
          <a:p>
            <a:r>
              <a:rPr lang="it-IT" dirty="0"/>
              <a:t>Approfondimento: Internet of </a:t>
            </a:r>
            <a:r>
              <a:rPr lang="it-IT" dirty="0" err="1"/>
              <a:t>Things</a:t>
            </a:r>
            <a:r>
              <a:rPr lang="it-IT" dirty="0"/>
              <a:t> per le compagnie assicurative </a:t>
            </a:r>
          </a:p>
        </p:txBody>
      </p:sp>
      <p:sp>
        <p:nvSpPr>
          <p:cNvPr id="3" name="Segnaposto testo 2"/>
          <p:cNvSpPr>
            <a:spLocks noGrp="1"/>
          </p:cNvSpPr>
          <p:nvPr>
            <p:ph type="body" sz="quarter" idx="13"/>
          </p:nvPr>
        </p:nvSpPr>
        <p:spPr>
          <a:xfrm>
            <a:off x="2987824" y="3209191"/>
            <a:ext cx="5320908" cy="2804748"/>
          </a:xfrm>
        </p:spPr>
        <p:txBody>
          <a:bodyPr>
            <a:normAutofit/>
          </a:bodyPr>
          <a:lstStyle/>
          <a:p>
            <a:pPr algn="just"/>
            <a:r>
              <a:rPr lang="it-IT" dirty="0"/>
              <a:t>Le dimensioni che presentano i più ampi margini di miglioramento riguardano la gestione, la qualità dei dati, il loro utilizzo e la capacità di trasformarli in informazioni di valore</a:t>
            </a:r>
          </a:p>
          <a:p>
            <a:pPr algn="just"/>
            <a:endParaRPr lang="it-IT" dirty="0"/>
          </a:p>
          <a:p>
            <a:pPr algn="just"/>
            <a:r>
              <a:rPr lang="it-IT" dirty="0"/>
              <a:t>L’IoT produce un volume estremamente ampio di dati non strutturati che però devono essere tracciati, analizzati e gestiti</a:t>
            </a:r>
          </a:p>
        </p:txBody>
      </p:sp>
      <p:pic>
        <p:nvPicPr>
          <p:cNvPr id="5" name="Elemento grafico 4" descr="Databas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2732" y="5838092"/>
            <a:ext cx="914400" cy="914400"/>
          </a:xfrm>
          <a:prstGeom prst="rect">
            <a:avLst/>
          </a:prstGeom>
        </p:spPr>
      </p:pic>
      <p:pic>
        <p:nvPicPr>
          <p:cNvPr id="7" name="Elemento grafico 6" descr="Filtro"/>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77639" y="5425385"/>
            <a:ext cx="914400" cy="914400"/>
          </a:xfrm>
          <a:prstGeom prst="rect">
            <a:avLst/>
          </a:prstGeom>
        </p:spPr>
      </p:pic>
    </p:spTree>
    <p:extLst>
      <p:ext uri="{BB962C8B-B14F-4D97-AF65-F5344CB8AC3E}">
        <p14:creationId xmlns:p14="http://schemas.microsoft.com/office/powerpoint/2010/main" val="29181419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img09.deviantart.net/0248/i/2013/295/d/8/that_s_all_folks__by_surrimugge-d6rfa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022" y="2191262"/>
            <a:ext cx="7333957" cy="412535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134537"/>
      </p:ext>
    </p:extLst>
  </p:cSld>
  <p:clrMapOvr>
    <a:masterClrMapping/>
  </p:clrMapOvr>
</p:sld>
</file>

<file path=ppt/theme/theme1.xml><?xml version="1.0" encoding="utf-8"?>
<a:theme xmlns:a="http://schemas.openxmlformats.org/drawingml/2006/main" name="1_Tema de Office">
  <a:themeElements>
    <a:clrScheme name="Colores everis">
      <a:dk1>
        <a:srgbClr val="000000"/>
      </a:dk1>
      <a:lt1>
        <a:srgbClr val="FFFFFF"/>
      </a:lt1>
      <a:dk2>
        <a:srgbClr val="9AC104"/>
      </a:dk2>
      <a:lt2>
        <a:srgbClr val="737373"/>
      </a:lt2>
      <a:accent1>
        <a:srgbClr val="9AC104"/>
      </a:accent1>
      <a:accent2>
        <a:srgbClr val="1994A4"/>
      </a:accent2>
      <a:accent3>
        <a:srgbClr val="643269"/>
      </a:accent3>
      <a:accent4>
        <a:srgbClr val="D76734"/>
      </a:accent4>
      <a:accent5>
        <a:srgbClr val="E39F03"/>
      </a:accent5>
      <a:accent6>
        <a:srgbClr val="DDB322"/>
      </a:accent6>
      <a:hlink>
        <a:srgbClr val="0070C0"/>
      </a:hlink>
      <a:folHlink>
        <a:srgbClr val="960F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2028</TotalTime>
  <Words>3188</Words>
  <Application>Microsoft Office PowerPoint</Application>
  <PresentationFormat>Presentazione su schermo (4:3)</PresentationFormat>
  <Paragraphs>403</Paragraphs>
  <Slides>93</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93</vt:i4>
      </vt:variant>
    </vt:vector>
  </HeadingPairs>
  <TitlesOfParts>
    <vt:vector size="96" baseType="lpstr">
      <vt:lpstr>Arial</vt:lpstr>
      <vt:lpstr>Calibri</vt:lpstr>
      <vt:lpstr>1_Tema de Office</vt:lpstr>
      <vt:lpstr>Internet of Things: dall’elettronica al Cloud</vt:lpstr>
      <vt:lpstr>Sommario</vt:lpstr>
      <vt:lpstr>L’Internet delle cose</vt:lpstr>
      <vt:lpstr>Presentazione standard di PowerPoint</vt:lpstr>
      <vt:lpstr>Qualche esempio</vt:lpstr>
      <vt:lpstr>Qualche esempio</vt:lpstr>
      <vt:lpstr>Qualche esempio</vt:lpstr>
      <vt:lpstr>Presentazione standard di PowerPoint</vt:lpstr>
      <vt:lpstr>Per l’ambiente</vt:lpstr>
      <vt:lpstr>Per l’ambiente</vt:lpstr>
      <vt:lpstr>Dispositivi</vt:lpstr>
      <vt:lpstr>Presentazione standard di PowerPoint</vt:lpstr>
      <vt:lpstr>Nodi sensore</vt:lpstr>
      <vt:lpstr>ESP8266</vt:lpstr>
      <vt:lpstr>ESP8266</vt:lpstr>
      <vt:lpstr>Un passo indietro…</vt:lpstr>
      <vt:lpstr>Presentazione standard di PowerPoint</vt:lpstr>
      <vt:lpstr>Resistenze</vt:lpstr>
      <vt:lpstr>Collegare un LED ad un microcontrollore</vt:lpstr>
      <vt:lpstr>Nella pratica</vt:lpstr>
      <vt:lpstr>Programmare la scheda</vt:lpstr>
      <vt:lpstr>Si va in rete</vt:lpstr>
      <vt:lpstr>Web Server</vt:lpstr>
      <vt:lpstr>Pulsanti</vt:lpstr>
      <vt:lpstr>La corrente preferisce il percorso a minore resistenza…</vt:lpstr>
      <vt:lpstr>Presentazione standard di PowerPoint</vt:lpstr>
      <vt:lpstr>Un pulsante speciale: sensore tilt</vt:lpstr>
      <vt:lpstr>Esperimenti IoT base</vt:lpstr>
      <vt:lpstr>Storia di successo: Amazon dash buttons</vt:lpstr>
      <vt:lpstr>Storia di successo: Amazon dash buttons</vt:lpstr>
      <vt:lpstr>MQTT</vt:lpstr>
      <vt:lpstr>Centralizzato…</vt:lpstr>
      <vt:lpstr>…e distribuito</vt:lpstr>
      <vt:lpstr>MQTT: approfondimento</vt:lpstr>
      <vt:lpstr>MQTT in azione</vt:lpstr>
      <vt:lpstr>Rilevamento intrusioni</vt:lpstr>
      <vt:lpstr>Principio di funzionamento</vt:lpstr>
      <vt:lpstr>Impostazioni del sensore</vt:lpstr>
      <vt:lpstr>Presentazione standard di PowerPoint</vt:lpstr>
      <vt:lpstr>Aggiornamenti OTA</vt:lpstr>
      <vt:lpstr>Pilotare carichi elettrici</vt:lpstr>
      <vt:lpstr>Principio di funzionamento</vt:lpstr>
      <vt:lpstr>Presentazione standard di PowerPoint</vt:lpstr>
      <vt:lpstr>Storia di successo: Google Nest</vt:lpstr>
      <vt:lpstr>Storia di successo: Google Nest</vt:lpstr>
      <vt:lpstr>IoT: la sicurezza è fondamentale</vt:lpstr>
      <vt:lpstr>Requisiti di sicurezza</vt:lpstr>
      <vt:lpstr>Soluzione multi strato</vt:lpstr>
      <vt:lpstr>Crittografia e microcontrollori</vt:lpstr>
      <vt:lpstr>Architetture IoT</vt:lpstr>
      <vt:lpstr>IoT nel Cloud</vt:lpstr>
      <vt:lpstr>Alcune soluzione Cloud per l’IoT</vt:lpstr>
      <vt:lpstr>Node-RED</vt:lpstr>
      <vt:lpstr>Tipi di installazione</vt:lpstr>
      <vt:lpstr>Installazione locale</vt:lpstr>
      <vt:lpstr>Demo: azione ricorrente</vt:lpstr>
      <vt:lpstr>Servomotori</vt:lpstr>
      <vt:lpstr>Principio di funzionamento</vt:lpstr>
      <vt:lpstr>Presentazione standard di PowerPoint</vt:lpstr>
      <vt:lpstr>Demo: controllo valvola</vt:lpstr>
      <vt:lpstr>Storia di successo: Tommy</vt:lpstr>
      <vt:lpstr>Storia di successo: Tommy</vt:lpstr>
      <vt:lpstr>Demo: web service + sentiment analysis</vt:lpstr>
      <vt:lpstr>Azure</vt:lpstr>
      <vt:lpstr>Servizi a 360°</vt:lpstr>
      <vt:lpstr>Azure IoT hub</vt:lpstr>
      <vt:lpstr>Scenari d’uso</vt:lpstr>
      <vt:lpstr>Configurazione di Azure IoT hub</vt:lpstr>
      <vt:lpstr>Azure IoT hub device explorer</vt:lpstr>
      <vt:lpstr>Connessione all’hub IoT tramite MQTT</vt:lpstr>
      <vt:lpstr>Demo: collegare l’ESP8266 all’hub IoT</vt:lpstr>
      <vt:lpstr>Metodi diretti</vt:lpstr>
      <vt:lpstr>Storia di successo: SemiosBio</vt:lpstr>
      <vt:lpstr>Storia di successo: SemiosBio</vt:lpstr>
      <vt:lpstr>Un cruscotto per l’IoT con PowerBI</vt:lpstr>
      <vt:lpstr>Architettura</vt:lpstr>
      <vt:lpstr>Creare uno «stream analytics job» </vt:lpstr>
      <vt:lpstr>Impostare i dati di input</vt:lpstr>
      <vt:lpstr>Impostare i dati di output</vt:lpstr>
      <vt:lpstr>Configurare la query di elaborazione</vt:lpstr>
      <vt:lpstr>Sensore di luminosità</vt:lpstr>
      <vt:lpstr>Partitore di tensione</vt:lpstr>
      <vt:lpstr>Presentazione standard di PowerPoint</vt:lpstr>
      <vt:lpstr>Creazione della dashboard</vt:lpstr>
      <vt:lpstr>Approfondimento: Internet of Things per le compagnie assicurative </vt:lpstr>
      <vt:lpstr>Approfondimento: Internet of Things per le compagnie assicurative </vt:lpstr>
      <vt:lpstr>Approfondimento: Internet of Things per le compagnie assicurative </vt:lpstr>
      <vt:lpstr>Approfondimento: Internet of Things per le compagnie assicurative </vt:lpstr>
      <vt:lpstr>Approfondimento: Internet of Things per le compagnie assicurative </vt:lpstr>
      <vt:lpstr>Approfondimento: Internet of Things per le compagnie assicurative </vt:lpstr>
      <vt:lpstr>Approfondimento: Internet of Things per le compagnie assicurative </vt:lpstr>
      <vt:lpstr>Approfondimento: Internet of Things per le compagnie assicurative </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 dall’elettronica al Cloud</dc:title>
  <dc:creator>Stefano Semeraro</dc:creator>
  <cp:lastModifiedBy>Stefano Semeraro</cp:lastModifiedBy>
  <cp:revision>157</cp:revision>
  <dcterms:created xsi:type="dcterms:W3CDTF">2017-06-04T15:45:15Z</dcterms:created>
  <dcterms:modified xsi:type="dcterms:W3CDTF">2017-06-19T07:35:03Z</dcterms:modified>
</cp:coreProperties>
</file>